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7" r:id="rId3"/>
    <p:sldId id="290" r:id="rId4"/>
    <p:sldId id="261" r:id="rId5"/>
    <p:sldId id="258" r:id="rId6"/>
    <p:sldId id="259" r:id="rId7"/>
    <p:sldId id="284" r:id="rId8"/>
    <p:sldId id="262" r:id="rId9"/>
    <p:sldId id="263" r:id="rId10"/>
    <p:sldId id="265" r:id="rId11"/>
    <p:sldId id="269" r:id="rId12"/>
    <p:sldId id="267" r:id="rId13"/>
    <p:sldId id="287" r:id="rId14"/>
    <p:sldId id="288" r:id="rId15"/>
    <p:sldId id="277" r:id="rId16"/>
    <p:sldId id="268" r:id="rId17"/>
    <p:sldId id="270" r:id="rId18"/>
    <p:sldId id="272" r:id="rId19"/>
    <p:sldId id="273" r:id="rId20"/>
    <p:sldId id="274" r:id="rId21"/>
    <p:sldId id="275" r:id="rId22"/>
    <p:sldId id="276" r:id="rId23"/>
    <p:sldId id="278" r:id="rId24"/>
    <p:sldId id="280" r:id="rId25"/>
    <p:sldId id="279" r:id="rId26"/>
    <p:sldId id="281" r:id="rId27"/>
    <p:sldId id="282" r:id="rId28"/>
    <p:sldId id="283" r:id="rId29"/>
    <p:sldId id="289"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299" autoAdjust="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ADCF-EA33-4157-B67E-2D37054320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219728-75FF-4C98-8E9C-9A4E168CA0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9180B-86F7-4FBB-8AA5-15CBC81ECDA7}"/>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5" name="Footer Placeholder 4">
            <a:extLst>
              <a:ext uri="{FF2B5EF4-FFF2-40B4-BE49-F238E27FC236}">
                <a16:creationId xmlns:a16="http://schemas.microsoft.com/office/drawing/2014/main" id="{84913528-37D9-493F-999E-DCB953B15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E59E6-D38C-41F4-95F3-FBF5DA6C904F}"/>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330237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B526-2525-4C3A-9433-5CE73411C3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C7EB77-20CA-4AF6-9C34-063A2C5602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97558-6E28-4634-991D-C2BB35F240D9}"/>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5" name="Footer Placeholder 4">
            <a:extLst>
              <a:ext uri="{FF2B5EF4-FFF2-40B4-BE49-F238E27FC236}">
                <a16:creationId xmlns:a16="http://schemas.microsoft.com/office/drawing/2014/main" id="{A47659AD-6BA5-41C1-95C0-106E258A3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95D26A-6CDE-4573-B280-C3225826364D}"/>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132010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15744D-8F74-4E5B-9C21-A21B48A794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E0BC0A-293D-4E4A-B8C7-F40BCEA67A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64E12-EA91-49EE-A809-44D8B262F130}"/>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5" name="Footer Placeholder 4">
            <a:extLst>
              <a:ext uri="{FF2B5EF4-FFF2-40B4-BE49-F238E27FC236}">
                <a16:creationId xmlns:a16="http://schemas.microsoft.com/office/drawing/2014/main" id="{2311B464-AFC9-46BA-8E34-FD4B56A2F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9D707-A9E4-4C88-AA0F-A9AB34AB5616}"/>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1102929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9B9AD-4D3D-4BEE-B0FB-B2A7B8DCF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21733-3314-484D-B7F1-CEF5CB7FD3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A581D-AC8C-4115-B5F5-24D1278AEC03}"/>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5" name="Footer Placeholder 4">
            <a:extLst>
              <a:ext uri="{FF2B5EF4-FFF2-40B4-BE49-F238E27FC236}">
                <a16:creationId xmlns:a16="http://schemas.microsoft.com/office/drawing/2014/main" id="{A764E8DA-7A96-4154-AD90-110989CF8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3ADDF-3BFD-428B-AFC5-C45E5167C63D}"/>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132088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840A-1BDB-435F-90A6-95DDD59D52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BBDBDD-BA7A-445E-90E8-C591033028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BDC4A2-2AC5-4BC7-930B-BE9A538D86E2}"/>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5" name="Footer Placeholder 4">
            <a:extLst>
              <a:ext uri="{FF2B5EF4-FFF2-40B4-BE49-F238E27FC236}">
                <a16:creationId xmlns:a16="http://schemas.microsoft.com/office/drawing/2014/main" id="{B9888E84-9CFD-44BB-B4E9-7A6A659C60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B1F5C4-9053-4B4C-8737-0A0B148104E9}"/>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289966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A386-EF6D-42C6-9B25-41B61B8F70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67BD92-653F-4C1A-856F-17DF62EA3F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0C41B0-3FCE-4494-98BA-10630747ED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B6B1E-6A95-469C-A952-311BAAF883D8}"/>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6" name="Footer Placeholder 5">
            <a:extLst>
              <a:ext uri="{FF2B5EF4-FFF2-40B4-BE49-F238E27FC236}">
                <a16:creationId xmlns:a16="http://schemas.microsoft.com/office/drawing/2014/main" id="{102A758F-0644-49A9-9574-1D873E7A7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7FAEA8-1A80-48B8-AF69-F94D7DBF0454}"/>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331844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0314-B9AE-4FF3-83D0-50E6061A2E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DF5474-B044-404D-9BF6-7F0A8F302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BB4C9-2FA5-4A39-9D2D-A8F847A16C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BFCA56-9630-45EA-9E6C-7C5DD0E0BE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50143A-08F6-49DC-BD09-909CC1E496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48DDAC-021A-40C1-972D-35863A2922F0}"/>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8" name="Footer Placeholder 7">
            <a:extLst>
              <a:ext uri="{FF2B5EF4-FFF2-40B4-BE49-F238E27FC236}">
                <a16:creationId xmlns:a16="http://schemas.microsoft.com/office/drawing/2014/main" id="{905CC1B8-322B-463D-8674-FADD93FDD8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F8F30D-9853-443F-9734-2C51BD573C45}"/>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329325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6A69-7E4B-4784-A1A9-F44F0A79B9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87BC56-97C4-4471-8979-978F87FB5C5C}"/>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4" name="Footer Placeholder 3">
            <a:extLst>
              <a:ext uri="{FF2B5EF4-FFF2-40B4-BE49-F238E27FC236}">
                <a16:creationId xmlns:a16="http://schemas.microsoft.com/office/drawing/2014/main" id="{E81EE4A1-23CE-4A41-95AA-2B6594DF1B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6087DE-FBEB-46F9-8D4F-1DA57A688EA8}"/>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539380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80822-54D5-43A4-A1BE-E7F32F380FB2}"/>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3" name="Footer Placeholder 2">
            <a:extLst>
              <a:ext uri="{FF2B5EF4-FFF2-40B4-BE49-F238E27FC236}">
                <a16:creationId xmlns:a16="http://schemas.microsoft.com/office/drawing/2014/main" id="{0DBEEFF3-A88A-4AB9-AAB8-4D3450F4DD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5CEE-6030-45B2-8C88-8CC84B5D29FD}"/>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334374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77D8-B453-4EDD-B43A-441AB3A820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AAAF51-2DC0-411C-9F8D-AE6E728C49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E771E4-E7BB-4D45-A563-EC5815C1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42F20-622C-462D-B2D1-C3EADF242329}"/>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6" name="Footer Placeholder 5">
            <a:extLst>
              <a:ext uri="{FF2B5EF4-FFF2-40B4-BE49-F238E27FC236}">
                <a16:creationId xmlns:a16="http://schemas.microsoft.com/office/drawing/2014/main" id="{C5454392-11A4-4973-97DC-C7D64135EB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201868-6BF5-4D15-A1B6-8A17ED3C344D}"/>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299156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DDFA-7E3E-4339-8AFD-5522B9B992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42A477-832A-4AB4-827F-B963C3C4BF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12FF60-93B2-4A7A-8DA2-4D9053422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6B6B4C-CD4E-48F4-8AEF-DDE5FEE7BD21}"/>
              </a:ext>
            </a:extLst>
          </p:cNvPr>
          <p:cNvSpPr>
            <a:spLocks noGrp="1"/>
          </p:cNvSpPr>
          <p:nvPr>
            <p:ph type="dt" sz="half" idx="10"/>
          </p:nvPr>
        </p:nvSpPr>
        <p:spPr/>
        <p:txBody>
          <a:bodyPr/>
          <a:lstStyle/>
          <a:p>
            <a:fld id="{7F19D3BE-9DB9-4140-B164-8700796B0825}" type="datetimeFigureOut">
              <a:rPr lang="en-US" smtClean="0"/>
              <a:t>8/19/2022</a:t>
            </a:fld>
            <a:endParaRPr lang="en-US"/>
          </a:p>
        </p:txBody>
      </p:sp>
      <p:sp>
        <p:nvSpPr>
          <p:cNvPr id="6" name="Footer Placeholder 5">
            <a:extLst>
              <a:ext uri="{FF2B5EF4-FFF2-40B4-BE49-F238E27FC236}">
                <a16:creationId xmlns:a16="http://schemas.microsoft.com/office/drawing/2014/main" id="{45B57A25-6C61-408D-ADBE-48B867349E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DEB8F8-8217-4E28-B112-D7A08733AF6C}"/>
              </a:ext>
            </a:extLst>
          </p:cNvPr>
          <p:cNvSpPr>
            <a:spLocks noGrp="1"/>
          </p:cNvSpPr>
          <p:nvPr>
            <p:ph type="sldNum" sz="quarter" idx="12"/>
          </p:nvPr>
        </p:nvSpPr>
        <p:spPr/>
        <p:txBody>
          <a:bodyPr/>
          <a:lstStyle/>
          <a:p>
            <a:fld id="{6E0236B5-74DE-4593-BDAE-867A94A1A29B}" type="slidenum">
              <a:rPr lang="en-US" smtClean="0"/>
              <a:t>‹#›</a:t>
            </a:fld>
            <a:endParaRPr lang="en-US"/>
          </a:p>
        </p:txBody>
      </p:sp>
    </p:spTree>
    <p:extLst>
      <p:ext uri="{BB962C8B-B14F-4D97-AF65-F5344CB8AC3E}">
        <p14:creationId xmlns:p14="http://schemas.microsoft.com/office/powerpoint/2010/main" val="12568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99E4A5-896E-4A67-BC38-44E019A0CA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2FF85F-4A66-410E-A8C8-0FCA04642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2B62E-9294-4806-AB7F-D7DB11E413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9D3BE-9DB9-4140-B164-8700796B0825}" type="datetimeFigureOut">
              <a:rPr lang="en-US" smtClean="0"/>
              <a:t>8/19/2022</a:t>
            </a:fld>
            <a:endParaRPr lang="en-US"/>
          </a:p>
        </p:txBody>
      </p:sp>
      <p:sp>
        <p:nvSpPr>
          <p:cNvPr id="5" name="Footer Placeholder 4">
            <a:extLst>
              <a:ext uri="{FF2B5EF4-FFF2-40B4-BE49-F238E27FC236}">
                <a16:creationId xmlns:a16="http://schemas.microsoft.com/office/drawing/2014/main" id="{3B6212E5-52A2-4FC4-A686-59C484893F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23F5B1-C264-4F2A-8931-C513F6AA22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236B5-74DE-4593-BDAE-867A94A1A29B}" type="slidenum">
              <a:rPr lang="en-US" smtClean="0"/>
              <a:t>‹#›</a:t>
            </a:fld>
            <a:endParaRPr lang="en-US"/>
          </a:p>
        </p:txBody>
      </p:sp>
    </p:spTree>
    <p:extLst>
      <p:ext uri="{BB962C8B-B14F-4D97-AF65-F5344CB8AC3E}">
        <p14:creationId xmlns:p14="http://schemas.microsoft.com/office/powerpoint/2010/main" val="432764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jmmvutu/summer-products-and-sales-in-ecommerce-wish"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5488-5F8C-4C2F-BEEA-F9A68D129528}"/>
              </a:ext>
            </a:extLst>
          </p:cNvPr>
          <p:cNvSpPr>
            <a:spLocks noGrp="1"/>
          </p:cNvSpPr>
          <p:nvPr>
            <p:ph type="title"/>
          </p:nvPr>
        </p:nvSpPr>
        <p:spPr>
          <a:xfrm>
            <a:off x="284480" y="1584960"/>
            <a:ext cx="3963670" cy="3815715"/>
          </a:xfrm>
        </p:spPr>
        <p:txBody>
          <a:bodyPr>
            <a:normAutofit fontScale="90000"/>
          </a:bodyPr>
          <a:lstStyle/>
          <a:p>
            <a:r>
              <a:rPr kumimoji="0" lang="en-US" sz="5600" b="1" i="0" u="none" strike="noStrike" kern="1200" normalizeH="0" baseline="0"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uLnTx/>
                <a:uFillTx/>
                <a:latin typeface="Calibri Light" panose="020F0302020204030204"/>
                <a:ea typeface="+mj-ea"/>
                <a:cs typeface="+mj-cs"/>
              </a:rPr>
              <a:t>E-Commerce Clothing Sales Analysis</a:t>
            </a:r>
            <a:br>
              <a:rPr lang="en-US" dirty="0"/>
            </a:br>
            <a:br>
              <a:rPr lang="en-US" dirty="0">
                <a:solidFill>
                  <a:schemeClr val="bg1"/>
                </a:solidFill>
              </a:rPr>
            </a:br>
            <a:endParaRPr lang="en-US" dirty="0"/>
          </a:p>
        </p:txBody>
      </p:sp>
      <p:pic>
        <p:nvPicPr>
          <p:cNvPr id="6" name="Content Placeholder 5">
            <a:extLst>
              <a:ext uri="{FF2B5EF4-FFF2-40B4-BE49-F238E27FC236}">
                <a16:creationId xmlns:a16="http://schemas.microsoft.com/office/drawing/2014/main" id="{61AF4361-A72F-4B4F-ADDD-E6F83FCE78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2480" y="9525"/>
            <a:ext cx="7589520" cy="6858000"/>
          </a:xfrm>
        </p:spPr>
      </p:pic>
    </p:spTree>
    <p:extLst>
      <p:ext uri="{BB962C8B-B14F-4D97-AF65-F5344CB8AC3E}">
        <p14:creationId xmlns:p14="http://schemas.microsoft.com/office/powerpoint/2010/main" val="1404689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2662-3CA4-4B19-A3DA-F2D2DE91D18E}"/>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3" name="Text Placeholder 2">
            <a:extLst>
              <a:ext uri="{FF2B5EF4-FFF2-40B4-BE49-F238E27FC236}">
                <a16:creationId xmlns:a16="http://schemas.microsoft.com/office/drawing/2014/main" id="{7FEE819A-CB26-454E-B706-45715AD95F45}"/>
              </a:ext>
            </a:extLst>
          </p:cNvPr>
          <p:cNvSpPr>
            <a:spLocks noGrp="1"/>
          </p:cNvSpPr>
          <p:nvPr>
            <p:ph type="body" idx="1"/>
          </p:nvPr>
        </p:nvSpPr>
        <p:spPr>
          <a:xfrm>
            <a:off x="839788" y="1690688"/>
            <a:ext cx="5157787" cy="404812"/>
          </a:xfrm>
        </p:spPr>
        <p:txBody>
          <a:bodyPr>
            <a:noAutofit/>
          </a:bodyPr>
          <a:lstStyle/>
          <a:p>
            <a:r>
              <a:rPr lang="en-US" sz="2800" b="0" dirty="0"/>
              <a:t>Add Primary Key</a:t>
            </a:r>
          </a:p>
        </p:txBody>
      </p:sp>
      <p:sp>
        <p:nvSpPr>
          <p:cNvPr id="5" name="Text Placeholder 4">
            <a:extLst>
              <a:ext uri="{FF2B5EF4-FFF2-40B4-BE49-F238E27FC236}">
                <a16:creationId xmlns:a16="http://schemas.microsoft.com/office/drawing/2014/main" id="{B5938E73-8BD6-4D32-BEC1-766F6BC28A5F}"/>
              </a:ext>
            </a:extLst>
          </p:cNvPr>
          <p:cNvSpPr>
            <a:spLocks noGrp="1"/>
          </p:cNvSpPr>
          <p:nvPr>
            <p:ph type="body" sz="quarter" idx="3"/>
          </p:nvPr>
        </p:nvSpPr>
        <p:spPr>
          <a:xfrm>
            <a:off x="6172200" y="1544321"/>
            <a:ext cx="5183188" cy="551180"/>
          </a:xfrm>
        </p:spPr>
        <p:txBody>
          <a:bodyPr>
            <a:noAutofit/>
          </a:bodyPr>
          <a:lstStyle/>
          <a:p>
            <a:r>
              <a:rPr lang="en-US" sz="2800" b="0" dirty="0"/>
              <a:t>Add Foreign Key</a:t>
            </a:r>
          </a:p>
        </p:txBody>
      </p:sp>
      <p:pic>
        <p:nvPicPr>
          <p:cNvPr id="10" name="Content Placeholder 9">
            <a:extLst>
              <a:ext uri="{FF2B5EF4-FFF2-40B4-BE49-F238E27FC236}">
                <a16:creationId xmlns:a16="http://schemas.microsoft.com/office/drawing/2014/main" id="{E35135D3-E4A8-4D5E-BD07-B3D72115DA7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095500"/>
            <a:ext cx="5183188" cy="4094163"/>
          </a:xfrm>
        </p:spPr>
      </p:pic>
      <p:pic>
        <p:nvPicPr>
          <p:cNvPr id="18" name="Content Placeholder 17">
            <a:extLst>
              <a:ext uri="{FF2B5EF4-FFF2-40B4-BE49-F238E27FC236}">
                <a16:creationId xmlns:a16="http://schemas.microsoft.com/office/drawing/2014/main" id="{5BA83847-E111-4501-8EF2-DCDC40D01CC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095500"/>
            <a:ext cx="5157787" cy="4094161"/>
          </a:xfrm>
        </p:spPr>
      </p:pic>
    </p:spTree>
    <p:extLst>
      <p:ext uri="{BB962C8B-B14F-4D97-AF65-F5344CB8AC3E}">
        <p14:creationId xmlns:p14="http://schemas.microsoft.com/office/powerpoint/2010/main" val="208773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9351-D7B8-422E-BB7D-1DB46FEA4F13}"/>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3" name="Content Placeholder 2">
            <a:extLst>
              <a:ext uri="{FF2B5EF4-FFF2-40B4-BE49-F238E27FC236}">
                <a16:creationId xmlns:a16="http://schemas.microsoft.com/office/drawing/2014/main" id="{4F687C0C-F238-452B-9393-A9998CDF7CD7}"/>
              </a:ext>
            </a:extLst>
          </p:cNvPr>
          <p:cNvSpPr>
            <a:spLocks noGrp="1"/>
          </p:cNvSpPr>
          <p:nvPr>
            <p:ph idx="1"/>
          </p:nvPr>
        </p:nvSpPr>
        <p:spPr>
          <a:xfrm>
            <a:off x="838200" y="1690688"/>
            <a:ext cx="10515600" cy="4486275"/>
          </a:xfrm>
        </p:spPr>
        <p:txBody>
          <a:bodyPr>
            <a:normAutofit/>
          </a:bodyPr>
          <a:lstStyle/>
          <a:p>
            <a:pPr marL="0" indent="0">
              <a:buNone/>
            </a:pPr>
            <a:r>
              <a:rPr lang="en-US" dirty="0"/>
              <a:t>Checking Selling price, retail price and shipping price</a:t>
            </a:r>
          </a:p>
        </p:txBody>
      </p:sp>
      <p:pic>
        <p:nvPicPr>
          <p:cNvPr id="7" name="Picture 6">
            <a:extLst>
              <a:ext uri="{FF2B5EF4-FFF2-40B4-BE49-F238E27FC236}">
                <a16:creationId xmlns:a16="http://schemas.microsoft.com/office/drawing/2014/main" id="{DE33A942-5F70-43B4-9F84-534762766DD8}"/>
              </a:ext>
            </a:extLst>
          </p:cNvPr>
          <p:cNvPicPr>
            <a:picLocks noChangeAspect="1"/>
          </p:cNvPicPr>
          <p:nvPr/>
        </p:nvPicPr>
        <p:blipFill rotWithShape="1">
          <a:blip r:embed="rId2">
            <a:extLst>
              <a:ext uri="{28A0092B-C50C-407E-A947-70E740481C1C}">
                <a14:useLocalDpi xmlns:a14="http://schemas.microsoft.com/office/drawing/2010/main" val="0"/>
              </a:ext>
            </a:extLst>
          </a:blip>
          <a:srcRect l="18594" t="14874" b="6713"/>
          <a:stretch/>
        </p:blipFill>
        <p:spPr>
          <a:xfrm>
            <a:off x="838201" y="2419350"/>
            <a:ext cx="8877300" cy="3892550"/>
          </a:xfrm>
          <a:prstGeom prst="rect">
            <a:avLst/>
          </a:prstGeom>
        </p:spPr>
      </p:pic>
    </p:spTree>
    <p:extLst>
      <p:ext uri="{BB962C8B-B14F-4D97-AF65-F5344CB8AC3E}">
        <p14:creationId xmlns:p14="http://schemas.microsoft.com/office/powerpoint/2010/main" val="1798712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3" name="Subtitle 2">
            <a:extLst>
              <a:ext uri="{FF2B5EF4-FFF2-40B4-BE49-F238E27FC236}">
                <a16:creationId xmlns:a16="http://schemas.microsoft.com/office/drawing/2014/main" id="{55A76A14-ED63-4AFE-BEA7-359ED536C369}"/>
              </a:ext>
            </a:extLst>
          </p:cNvPr>
          <p:cNvSpPr>
            <a:spLocks noGrp="1"/>
          </p:cNvSpPr>
          <p:nvPr>
            <p:ph type="body" idx="1"/>
          </p:nvPr>
        </p:nvSpPr>
        <p:spPr>
          <a:xfrm>
            <a:off x="836612" y="1432559"/>
            <a:ext cx="5157787" cy="873761"/>
          </a:xfrm>
        </p:spPr>
        <p:txBody>
          <a:bodyPr>
            <a:noAutofit/>
          </a:bodyPr>
          <a:lstStyle/>
          <a:p>
            <a:r>
              <a:rPr lang="en-US" sz="2800" b="0" dirty="0"/>
              <a:t>Checking null value for product’s color</a:t>
            </a:r>
          </a:p>
        </p:txBody>
      </p:sp>
      <p:pic>
        <p:nvPicPr>
          <p:cNvPr id="8" name="Content Placeholder 7">
            <a:extLst>
              <a:ext uri="{FF2B5EF4-FFF2-40B4-BE49-F238E27FC236}">
                <a16:creationId xmlns:a16="http://schemas.microsoft.com/office/drawing/2014/main" id="{BD1A23F7-6230-443D-A45A-58577636CA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306320"/>
            <a:ext cx="5157787" cy="4186555"/>
          </a:xfrm>
        </p:spPr>
      </p:pic>
      <p:sp>
        <p:nvSpPr>
          <p:cNvPr id="5" name="Text Placeholder 4">
            <a:extLst>
              <a:ext uri="{FF2B5EF4-FFF2-40B4-BE49-F238E27FC236}">
                <a16:creationId xmlns:a16="http://schemas.microsoft.com/office/drawing/2014/main" id="{92D98037-66F7-414F-AD59-D040ECEFE8F4}"/>
              </a:ext>
            </a:extLst>
          </p:cNvPr>
          <p:cNvSpPr>
            <a:spLocks noGrp="1"/>
          </p:cNvSpPr>
          <p:nvPr>
            <p:ph type="body" sz="quarter" idx="3"/>
          </p:nvPr>
        </p:nvSpPr>
        <p:spPr>
          <a:xfrm>
            <a:off x="6172200" y="1432558"/>
            <a:ext cx="5157787" cy="873761"/>
          </a:xfrm>
        </p:spPr>
        <p:txBody>
          <a:bodyPr>
            <a:noAutofit/>
          </a:bodyPr>
          <a:lstStyle/>
          <a:p>
            <a:r>
              <a:rPr lang="en-US" sz="2800" b="0" dirty="0"/>
              <a:t>Update color base on Product Picture </a:t>
            </a:r>
          </a:p>
        </p:txBody>
      </p:sp>
      <p:pic>
        <p:nvPicPr>
          <p:cNvPr id="16" name="Content Placeholder 15">
            <a:extLst>
              <a:ext uri="{FF2B5EF4-FFF2-40B4-BE49-F238E27FC236}">
                <a16:creationId xmlns:a16="http://schemas.microsoft.com/office/drawing/2014/main" id="{147E6DD3-9BD6-4EBC-AE96-C72FE2A7E48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306320"/>
            <a:ext cx="5183188" cy="4186555"/>
          </a:xfrm>
        </p:spPr>
      </p:pic>
    </p:spTree>
    <p:extLst>
      <p:ext uri="{BB962C8B-B14F-4D97-AF65-F5344CB8AC3E}">
        <p14:creationId xmlns:p14="http://schemas.microsoft.com/office/powerpoint/2010/main" val="2526968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3" name="Subtitle 2">
            <a:extLst>
              <a:ext uri="{FF2B5EF4-FFF2-40B4-BE49-F238E27FC236}">
                <a16:creationId xmlns:a16="http://schemas.microsoft.com/office/drawing/2014/main" id="{55A76A14-ED63-4AFE-BEA7-359ED536C369}"/>
              </a:ext>
            </a:extLst>
          </p:cNvPr>
          <p:cNvSpPr>
            <a:spLocks noGrp="1"/>
          </p:cNvSpPr>
          <p:nvPr>
            <p:ph type="body" idx="1"/>
          </p:nvPr>
        </p:nvSpPr>
        <p:spPr>
          <a:xfrm>
            <a:off x="836612" y="1432559"/>
            <a:ext cx="10408921" cy="619761"/>
          </a:xfrm>
        </p:spPr>
        <p:txBody>
          <a:bodyPr>
            <a:noAutofit/>
          </a:bodyPr>
          <a:lstStyle/>
          <a:p>
            <a:r>
              <a:rPr lang="en-US" sz="2800" b="0" dirty="0"/>
              <a:t>Add and update column for Gender</a:t>
            </a:r>
          </a:p>
        </p:txBody>
      </p:sp>
      <p:pic>
        <p:nvPicPr>
          <p:cNvPr id="9" name="Content Placeholder 8">
            <a:extLst>
              <a:ext uri="{FF2B5EF4-FFF2-40B4-BE49-F238E27FC236}">
                <a16:creationId xmlns:a16="http://schemas.microsoft.com/office/drawing/2014/main" id="{D7D95CAE-B05E-4944-A844-A7068BE2E7E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1637" b="9479"/>
          <a:stretch/>
        </p:blipFill>
        <p:spPr>
          <a:xfrm>
            <a:off x="839789" y="2306320"/>
            <a:ext cx="5073332" cy="3789680"/>
          </a:xfrm>
        </p:spPr>
      </p:pic>
      <p:pic>
        <p:nvPicPr>
          <p:cNvPr id="13" name="Content Placeholder 12">
            <a:extLst>
              <a:ext uri="{FF2B5EF4-FFF2-40B4-BE49-F238E27FC236}">
                <a16:creationId xmlns:a16="http://schemas.microsoft.com/office/drawing/2014/main" id="{4DD0F4BB-EB53-4D25-BB26-B9F20401BD5B}"/>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 r="2119" b="7153"/>
          <a:stretch/>
        </p:blipFill>
        <p:spPr>
          <a:xfrm>
            <a:off x="6172201" y="2306318"/>
            <a:ext cx="5073332" cy="3789679"/>
          </a:xfrm>
        </p:spPr>
      </p:pic>
    </p:spTree>
    <p:extLst>
      <p:ext uri="{BB962C8B-B14F-4D97-AF65-F5344CB8AC3E}">
        <p14:creationId xmlns:p14="http://schemas.microsoft.com/office/powerpoint/2010/main" val="2058721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3" name="Subtitle 2">
            <a:extLst>
              <a:ext uri="{FF2B5EF4-FFF2-40B4-BE49-F238E27FC236}">
                <a16:creationId xmlns:a16="http://schemas.microsoft.com/office/drawing/2014/main" id="{55A76A14-ED63-4AFE-BEA7-359ED536C369}"/>
              </a:ext>
            </a:extLst>
          </p:cNvPr>
          <p:cNvSpPr>
            <a:spLocks noGrp="1"/>
          </p:cNvSpPr>
          <p:nvPr>
            <p:ph type="body" idx="1"/>
          </p:nvPr>
        </p:nvSpPr>
        <p:spPr>
          <a:xfrm>
            <a:off x="836612" y="1432559"/>
            <a:ext cx="10408921" cy="619761"/>
          </a:xfrm>
        </p:spPr>
        <p:txBody>
          <a:bodyPr>
            <a:noAutofit/>
          </a:bodyPr>
          <a:lstStyle/>
          <a:p>
            <a:r>
              <a:rPr lang="en-US" sz="2800" b="0" dirty="0"/>
              <a:t>Add and update column for product category</a:t>
            </a:r>
          </a:p>
        </p:txBody>
      </p:sp>
      <p:pic>
        <p:nvPicPr>
          <p:cNvPr id="10" name="Content Placeholder 9">
            <a:extLst>
              <a:ext uri="{FF2B5EF4-FFF2-40B4-BE49-F238E27FC236}">
                <a16:creationId xmlns:a16="http://schemas.microsoft.com/office/drawing/2014/main" id="{33982801-26C4-42C9-9A04-C74E16D2FA5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387600"/>
            <a:ext cx="9435148" cy="4003039"/>
          </a:xfrm>
        </p:spPr>
      </p:pic>
    </p:spTree>
    <p:extLst>
      <p:ext uri="{BB962C8B-B14F-4D97-AF65-F5344CB8AC3E}">
        <p14:creationId xmlns:p14="http://schemas.microsoft.com/office/powerpoint/2010/main" val="393936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a:xfrm>
            <a:off x="838200" y="365125"/>
            <a:ext cx="10515600" cy="1235075"/>
          </a:xfrm>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00200"/>
            <a:ext cx="10515600" cy="5085080"/>
          </a:xfrm>
        </p:spPr>
        <p:txBody>
          <a:bodyPr>
            <a:normAutofit/>
          </a:bodyPr>
          <a:lstStyle/>
          <a:p>
            <a:pPr marL="0" indent="0">
              <a:buNone/>
            </a:pPr>
            <a:r>
              <a:rPr lang="en-US" dirty="0"/>
              <a:t>Update Product ad boost status from 0 to No and 1 to Yes</a:t>
            </a:r>
          </a:p>
        </p:txBody>
      </p:sp>
      <p:pic>
        <p:nvPicPr>
          <p:cNvPr id="4" name="Picture 3">
            <a:extLst>
              <a:ext uri="{FF2B5EF4-FFF2-40B4-BE49-F238E27FC236}">
                <a16:creationId xmlns:a16="http://schemas.microsoft.com/office/drawing/2014/main" id="{0969857E-C413-4DD9-B2C3-2EF978F87F49}"/>
              </a:ext>
            </a:extLst>
          </p:cNvPr>
          <p:cNvPicPr>
            <a:picLocks noChangeAspect="1"/>
          </p:cNvPicPr>
          <p:nvPr/>
        </p:nvPicPr>
        <p:blipFill rotWithShape="1">
          <a:blip r:embed="rId2">
            <a:extLst>
              <a:ext uri="{28A0092B-C50C-407E-A947-70E740481C1C}">
                <a14:useLocalDpi xmlns:a14="http://schemas.microsoft.com/office/drawing/2010/main" val="0"/>
              </a:ext>
            </a:extLst>
          </a:blip>
          <a:srcRect b="7761"/>
          <a:stretch/>
        </p:blipFill>
        <p:spPr>
          <a:xfrm>
            <a:off x="919480" y="2333483"/>
            <a:ext cx="9817605" cy="4159392"/>
          </a:xfrm>
          <a:prstGeom prst="rect">
            <a:avLst/>
          </a:prstGeom>
        </p:spPr>
      </p:pic>
    </p:spTree>
    <p:extLst>
      <p:ext uri="{BB962C8B-B14F-4D97-AF65-F5344CB8AC3E}">
        <p14:creationId xmlns:p14="http://schemas.microsoft.com/office/powerpoint/2010/main" val="130264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3" name="Subtitle 2">
            <a:extLst>
              <a:ext uri="{FF2B5EF4-FFF2-40B4-BE49-F238E27FC236}">
                <a16:creationId xmlns:a16="http://schemas.microsoft.com/office/drawing/2014/main" id="{55A76A14-ED63-4AFE-BEA7-359ED536C369}"/>
              </a:ext>
            </a:extLst>
          </p:cNvPr>
          <p:cNvSpPr>
            <a:spLocks noGrp="1"/>
          </p:cNvSpPr>
          <p:nvPr>
            <p:ph idx="1"/>
          </p:nvPr>
        </p:nvSpPr>
        <p:spPr>
          <a:xfrm>
            <a:off x="838200" y="1690688"/>
            <a:ext cx="10515600" cy="4802187"/>
          </a:xfrm>
        </p:spPr>
        <p:txBody>
          <a:bodyPr/>
          <a:lstStyle/>
          <a:p>
            <a:pPr marL="0" indent="0">
              <a:buNone/>
            </a:pPr>
            <a:r>
              <a:rPr lang="en-US" dirty="0"/>
              <a:t>Remove irrelevant data base product’s size</a:t>
            </a:r>
          </a:p>
        </p:txBody>
      </p:sp>
      <p:pic>
        <p:nvPicPr>
          <p:cNvPr id="11" name="Picture 10">
            <a:extLst>
              <a:ext uri="{FF2B5EF4-FFF2-40B4-BE49-F238E27FC236}">
                <a16:creationId xmlns:a16="http://schemas.microsoft.com/office/drawing/2014/main" id="{7E1F1A57-CE97-45DC-B608-54D10D710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656" y="2311263"/>
            <a:ext cx="8737844" cy="3956187"/>
          </a:xfrm>
          <a:prstGeom prst="rect">
            <a:avLst/>
          </a:prstGeom>
        </p:spPr>
      </p:pic>
    </p:spTree>
    <p:extLst>
      <p:ext uri="{BB962C8B-B14F-4D97-AF65-F5344CB8AC3E}">
        <p14:creationId xmlns:p14="http://schemas.microsoft.com/office/powerpoint/2010/main" val="3005925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3" name="Subtitle 2">
            <a:extLst>
              <a:ext uri="{FF2B5EF4-FFF2-40B4-BE49-F238E27FC236}">
                <a16:creationId xmlns:a16="http://schemas.microsoft.com/office/drawing/2014/main" id="{55A76A14-ED63-4AFE-BEA7-359ED536C369}"/>
              </a:ext>
            </a:extLst>
          </p:cNvPr>
          <p:cNvSpPr>
            <a:spLocks noGrp="1"/>
          </p:cNvSpPr>
          <p:nvPr>
            <p:ph type="body" idx="1"/>
          </p:nvPr>
        </p:nvSpPr>
        <p:spPr>
          <a:xfrm>
            <a:off x="731520" y="1544320"/>
            <a:ext cx="5440680" cy="629920"/>
          </a:xfrm>
        </p:spPr>
        <p:txBody>
          <a:bodyPr>
            <a:noAutofit/>
          </a:bodyPr>
          <a:lstStyle/>
          <a:p>
            <a:r>
              <a:rPr lang="en-US" sz="2800" b="0" dirty="0"/>
              <a:t>Create Procedure for product color</a:t>
            </a:r>
          </a:p>
        </p:txBody>
      </p:sp>
      <p:sp>
        <p:nvSpPr>
          <p:cNvPr id="5" name="Text Placeholder 4">
            <a:extLst>
              <a:ext uri="{FF2B5EF4-FFF2-40B4-BE49-F238E27FC236}">
                <a16:creationId xmlns:a16="http://schemas.microsoft.com/office/drawing/2014/main" id="{92D98037-66F7-414F-AD59-D040ECEFE8F4}"/>
              </a:ext>
            </a:extLst>
          </p:cNvPr>
          <p:cNvSpPr>
            <a:spLocks noGrp="1"/>
          </p:cNvSpPr>
          <p:nvPr>
            <p:ph type="body" sz="quarter" idx="3"/>
          </p:nvPr>
        </p:nvSpPr>
        <p:spPr>
          <a:xfrm>
            <a:off x="6096000" y="1544320"/>
            <a:ext cx="6207760" cy="629920"/>
          </a:xfrm>
        </p:spPr>
        <p:txBody>
          <a:bodyPr>
            <a:noAutofit/>
          </a:bodyPr>
          <a:lstStyle/>
          <a:p>
            <a:r>
              <a:rPr lang="en-US" sz="2800" b="0" dirty="0"/>
              <a:t>Display color by executing the procedure</a:t>
            </a:r>
          </a:p>
        </p:txBody>
      </p:sp>
      <p:pic>
        <p:nvPicPr>
          <p:cNvPr id="22" name="Content Placeholder 21">
            <a:extLst>
              <a:ext uri="{FF2B5EF4-FFF2-40B4-BE49-F238E27FC236}">
                <a16:creationId xmlns:a16="http://schemas.microsoft.com/office/drawing/2014/main" id="{BD00D171-05B0-4280-B617-38B9C93B4E0F}"/>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265679"/>
            <a:ext cx="5183188" cy="4227195"/>
          </a:xfrm>
        </p:spPr>
      </p:pic>
      <p:pic>
        <p:nvPicPr>
          <p:cNvPr id="26" name="Content Placeholder 25">
            <a:extLst>
              <a:ext uri="{FF2B5EF4-FFF2-40B4-BE49-F238E27FC236}">
                <a16:creationId xmlns:a16="http://schemas.microsoft.com/office/drawing/2014/main" id="{C9287019-F134-4660-AE03-561921C77D6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6125"/>
          <a:stretch/>
        </p:blipFill>
        <p:spPr>
          <a:xfrm>
            <a:off x="839788" y="2265679"/>
            <a:ext cx="5157787" cy="4227193"/>
          </a:xfrm>
        </p:spPr>
      </p:pic>
    </p:spTree>
    <p:extLst>
      <p:ext uri="{BB962C8B-B14F-4D97-AF65-F5344CB8AC3E}">
        <p14:creationId xmlns:p14="http://schemas.microsoft.com/office/powerpoint/2010/main" val="2789154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90688"/>
            <a:ext cx="10515600" cy="4486275"/>
          </a:xfrm>
        </p:spPr>
        <p:txBody>
          <a:bodyPr>
            <a:normAutofit/>
          </a:bodyPr>
          <a:lstStyle/>
          <a:p>
            <a:pPr marL="0" indent="0">
              <a:buNone/>
            </a:pPr>
            <a:r>
              <a:rPr lang="en-US" dirty="0"/>
              <a:t>Create function to convert first letter to capital letter</a:t>
            </a:r>
          </a:p>
        </p:txBody>
      </p:sp>
      <p:pic>
        <p:nvPicPr>
          <p:cNvPr id="4" name="Picture 3">
            <a:extLst>
              <a:ext uri="{FF2B5EF4-FFF2-40B4-BE49-F238E27FC236}">
                <a16:creationId xmlns:a16="http://schemas.microsoft.com/office/drawing/2014/main" id="{58DB9F78-9F33-4B60-A258-C309A80BE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43" y="2292220"/>
            <a:ext cx="9017463" cy="4200656"/>
          </a:xfrm>
          <a:prstGeom prst="rect">
            <a:avLst/>
          </a:prstGeom>
        </p:spPr>
      </p:pic>
    </p:spTree>
    <p:extLst>
      <p:ext uri="{BB962C8B-B14F-4D97-AF65-F5344CB8AC3E}">
        <p14:creationId xmlns:p14="http://schemas.microsoft.com/office/powerpoint/2010/main" val="321456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05280"/>
            <a:ext cx="10515600" cy="4571683"/>
          </a:xfrm>
        </p:spPr>
        <p:txBody>
          <a:bodyPr>
            <a:normAutofit/>
          </a:bodyPr>
          <a:lstStyle/>
          <a:p>
            <a:pPr marL="0" indent="0">
              <a:buNone/>
            </a:pPr>
            <a:r>
              <a:rPr lang="en-US" dirty="0"/>
              <a:t>Display proper case function</a:t>
            </a:r>
          </a:p>
        </p:txBody>
      </p:sp>
      <p:pic>
        <p:nvPicPr>
          <p:cNvPr id="8" name="Picture 7">
            <a:extLst>
              <a:ext uri="{FF2B5EF4-FFF2-40B4-BE49-F238E27FC236}">
                <a16:creationId xmlns:a16="http://schemas.microsoft.com/office/drawing/2014/main" id="{0CA17827-BE3C-4E6F-A187-85C98F401A6E}"/>
              </a:ext>
            </a:extLst>
          </p:cNvPr>
          <p:cNvPicPr>
            <a:picLocks noChangeAspect="1"/>
          </p:cNvPicPr>
          <p:nvPr/>
        </p:nvPicPr>
        <p:blipFill rotWithShape="1">
          <a:blip r:embed="rId2">
            <a:extLst>
              <a:ext uri="{28A0092B-C50C-407E-A947-70E740481C1C}">
                <a14:useLocalDpi xmlns:a14="http://schemas.microsoft.com/office/drawing/2010/main" val="0"/>
              </a:ext>
            </a:extLst>
          </a:blip>
          <a:srcRect t="5776" b="4048"/>
          <a:stretch/>
        </p:blipFill>
        <p:spPr>
          <a:xfrm>
            <a:off x="945890" y="2314575"/>
            <a:ext cx="8998210" cy="4105276"/>
          </a:xfrm>
          <a:prstGeom prst="rect">
            <a:avLst/>
          </a:prstGeom>
        </p:spPr>
      </p:pic>
    </p:spTree>
    <p:extLst>
      <p:ext uri="{BB962C8B-B14F-4D97-AF65-F5344CB8AC3E}">
        <p14:creationId xmlns:p14="http://schemas.microsoft.com/office/powerpoint/2010/main" val="269808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3F32-A2AD-4462-AC6F-430F9F34BB95}"/>
              </a:ext>
            </a:extLst>
          </p:cNvPr>
          <p:cNvSpPr>
            <a:spLocks noGrp="1"/>
          </p:cNvSpPr>
          <p:nvPr>
            <p:ph type="ctrTitle"/>
          </p:nvPr>
        </p:nvSpPr>
        <p:spPr>
          <a:xfrm>
            <a:off x="1524000" y="111761"/>
            <a:ext cx="9144000" cy="1005839"/>
          </a:xfrm>
        </p:spPr>
        <p:txBody>
          <a:bodyPr/>
          <a:lstStyle/>
          <a:p>
            <a:pPr algn="l"/>
            <a:r>
              <a:rPr lang="en-US" b="1" dirty="0">
                <a:ln w="13462">
                  <a:solidFill>
                    <a:schemeClr val="bg1"/>
                  </a:solidFill>
                  <a:prstDash val="solid"/>
                </a:ln>
                <a:solidFill>
                  <a:schemeClr val="tx1">
                    <a:lumMod val="85000"/>
                    <a:lumOff val="15000"/>
                  </a:schemeClr>
                </a:solidFill>
              </a:rPr>
              <a:t>INTRODUCTION</a:t>
            </a:r>
          </a:p>
        </p:txBody>
      </p:sp>
      <p:sp>
        <p:nvSpPr>
          <p:cNvPr id="3" name="Subtitle 2">
            <a:extLst>
              <a:ext uri="{FF2B5EF4-FFF2-40B4-BE49-F238E27FC236}">
                <a16:creationId xmlns:a16="http://schemas.microsoft.com/office/drawing/2014/main" id="{1FCD8B85-02EC-4A16-8C68-FB321608E05A}"/>
              </a:ext>
            </a:extLst>
          </p:cNvPr>
          <p:cNvSpPr>
            <a:spLocks noGrp="1"/>
          </p:cNvSpPr>
          <p:nvPr>
            <p:ph type="subTitle" idx="1"/>
          </p:nvPr>
        </p:nvSpPr>
        <p:spPr>
          <a:xfrm>
            <a:off x="1524000" y="1341120"/>
            <a:ext cx="9144000" cy="3916680"/>
          </a:xfrm>
        </p:spPr>
        <p:txBody>
          <a:bodyPr>
            <a:normAutofit/>
          </a:bodyPr>
          <a:lstStyle/>
          <a:p>
            <a:pPr algn="l"/>
            <a:r>
              <a:rPr lang="en-US" b="0" i="0" dirty="0">
                <a:effectLst/>
              </a:rPr>
              <a:t>E-Commerce encompasses any commercial transaction that involves the transfer of information across the internet.</a:t>
            </a:r>
          </a:p>
          <a:p>
            <a:pPr algn="l"/>
            <a:r>
              <a:rPr lang="en-US" b="0" i="0" dirty="0">
                <a:effectLst/>
              </a:rPr>
              <a:t>While there are many ways to sell to consumers over the internet, the main advantage of online selling is you can sell to consumers anywhere, anytime. You can meet the customer where and when they’re shopping. </a:t>
            </a:r>
            <a:endParaRPr lang="en-US" dirty="0"/>
          </a:p>
          <a:p>
            <a:pPr algn="l"/>
            <a:endParaRPr lang="en-US" dirty="0"/>
          </a:p>
        </p:txBody>
      </p:sp>
    </p:spTree>
    <p:extLst>
      <p:ext uri="{BB962C8B-B14F-4D97-AF65-F5344CB8AC3E}">
        <p14:creationId xmlns:p14="http://schemas.microsoft.com/office/powerpoint/2010/main" val="1526053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a:xfrm>
            <a:off x="838200" y="365125"/>
            <a:ext cx="10515600" cy="1235075"/>
          </a:xfrm>
        </p:spPr>
        <p:txBody>
          <a:bodyPr>
            <a:normAutofit/>
          </a:bodyPr>
          <a:lstStyle/>
          <a:p>
            <a:r>
              <a:rPr lang="en-US" sz="5000" b="1" dirty="0">
                <a:ln w="13462">
                  <a:solidFill>
                    <a:schemeClr val="bg1"/>
                  </a:solidFill>
                  <a:prstDash val="solid"/>
                </a:ln>
                <a:solidFill>
                  <a:schemeClr val="tx1">
                    <a:lumMod val="85000"/>
                    <a:lumOff val="15000"/>
                  </a:schemeClr>
                </a:solidFill>
              </a:rPr>
              <a:t>Data Analysis</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96720"/>
            <a:ext cx="10515600" cy="4988560"/>
          </a:xfrm>
        </p:spPr>
        <p:txBody>
          <a:bodyPr>
            <a:normAutofit/>
          </a:bodyPr>
          <a:lstStyle/>
          <a:p>
            <a:pPr marL="0" indent="0">
              <a:buNone/>
            </a:pPr>
            <a:r>
              <a:rPr lang="en-US" dirty="0"/>
              <a:t>Analysis 1: Find out the products base on gender </a:t>
            </a:r>
          </a:p>
        </p:txBody>
      </p:sp>
      <p:pic>
        <p:nvPicPr>
          <p:cNvPr id="7" name="Picture 6">
            <a:extLst>
              <a:ext uri="{FF2B5EF4-FFF2-40B4-BE49-F238E27FC236}">
                <a16:creationId xmlns:a16="http://schemas.microsoft.com/office/drawing/2014/main" id="{EC28101E-2FD9-47BC-A9DE-06639B84638D}"/>
              </a:ext>
            </a:extLst>
          </p:cNvPr>
          <p:cNvPicPr>
            <a:picLocks noChangeAspect="1"/>
          </p:cNvPicPr>
          <p:nvPr/>
        </p:nvPicPr>
        <p:blipFill rotWithShape="1">
          <a:blip r:embed="rId2">
            <a:extLst>
              <a:ext uri="{28A0092B-C50C-407E-A947-70E740481C1C}">
                <a14:useLocalDpi xmlns:a14="http://schemas.microsoft.com/office/drawing/2010/main" val="0"/>
              </a:ext>
            </a:extLst>
          </a:blip>
          <a:srcRect b="20213"/>
          <a:stretch/>
        </p:blipFill>
        <p:spPr>
          <a:xfrm>
            <a:off x="952357" y="2317670"/>
            <a:ext cx="8110363" cy="3331290"/>
          </a:xfrm>
          <a:prstGeom prst="rect">
            <a:avLst/>
          </a:prstGeom>
        </p:spPr>
      </p:pic>
    </p:spTree>
    <p:extLst>
      <p:ext uri="{BB962C8B-B14F-4D97-AF65-F5344CB8AC3E}">
        <p14:creationId xmlns:p14="http://schemas.microsoft.com/office/powerpoint/2010/main" val="3837574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a:xfrm>
            <a:off x="838200" y="365125"/>
            <a:ext cx="10515600" cy="1235075"/>
          </a:xfrm>
        </p:spPr>
        <p:txBody>
          <a:bodyPr>
            <a:normAutofit/>
          </a:bodyPr>
          <a:lstStyle/>
          <a:p>
            <a:r>
              <a:rPr lang="en-US" sz="5000" b="1" dirty="0">
                <a:ln w="13462">
                  <a:solidFill>
                    <a:schemeClr val="bg1"/>
                  </a:solidFill>
                  <a:prstDash val="solid"/>
                </a:ln>
                <a:solidFill>
                  <a:schemeClr val="tx1">
                    <a:lumMod val="85000"/>
                    <a:lumOff val="15000"/>
                  </a:schemeClr>
                </a:solidFill>
              </a:rPr>
              <a:t>Data Analysis</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00200"/>
            <a:ext cx="10515600" cy="5074920"/>
          </a:xfrm>
        </p:spPr>
        <p:txBody>
          <a:bodyPr>
            <a:normAutofit/>
          </a:bodyPr>
          <a:lstStyle/>
          <a:p>
            <a:pPr marL="0" indent="0">
              <a:buNone/>
            </a:pPr>
            <a:r>
              <a:rPr lang="en-US" dirty="0"/>
              <a:t>Analysis 2: </a:t>
            </a:r>
            <a:r>
              <a:rPr lang="en-US" dirty="0">
                <a:cs typeface="Calibri" panose="020F0502020204030204" pitchFamily="34" charset="0"/>
              </a:rPr>
              <a:t>What is the total product sales </a:t>
            </a:r>
            <a:r>
              <a:rPr lang="en-US" dirty="0"/>
              <a:t>categories by </a:t>
            </a:r>
            <a:r>
              <a:rPr lang="en-US" dirty="0">
                <a:latin typeface="Consolas" panose="020B0609020204030204" pitchFamily="49" charset="0"/>
              </a:rPr>
              <a:t>color</a:t>
            </a:r>
            <a:endParaRPr lang="en-US" dirty="0"/>
          </a:p>
        </p:txBody>
      </p:sp>
      <p:pic>
        <p:nvPicPr>
          <p:cNvPr id="5" name="Picture 4">
            <a:extLst>
              <a:ext uri="{FF2B5EF4-FFF2-40B4-BE49-F238E27FC236}">
                <a16:creationId xmlns:a16="http://schemas.microsoft.com/office/drawing/2014/main" id="{8224EF6C-CF03-4DEE-B1AD-44158788DC91}"/>
              </a:ext>
            </a:extLst>
          </p:cNvPr>
          <p:cNvPicPr>
            <a:picLocks noChangeAspect="1"/>
          </p:cNvPicPr>
          <p:nvPr/>
        </p:nvPicPr>
        <p:blipFill rotWithShape="1">
          <a:blip r:embed="rId2">
            <a:extLst>
              <a:ext uri="{28A0092B-C50C-407E-A947-70E740481C1C}">
                <a14:useLocalDpi xmlns:a14="http://schemas.microsoft.com/office/drawing/2010/main" val="0"/>
              </a:ext>
            </a:extLst>
          </a:blip>
          <a:srcRect t="4862" r="47362"/>
          <a:stretch/>
        </p:blipFill>
        <p:spPr>
          <a:xfrm>
            <a:off x="838200" y="2103783"/>
            <a:ext cx="4490545" cy="4389092"/>
          </a:xfrm>
          <a:prstGeom prst="rect">
            <a:avLst/>
          </a:prstGeom>
        </p:spPr>
      </p:pic>
      <p:pic>
        <p:nvPicPr>
          <p:cNvPr id="8" name="Picture 7">
            <a:extLst>
              <a:ext uri="{FF2B5EF4-FFF2-40B4-BE49-F238E27FC236}">
                <a16:creationId xmlns:a16="http://schemas.microsoft.com/office/drawing/2014/main" id="{1736DDD4-4907-4406-A096-E12EA36E651B}"/>
              </a:ext>
            </a:extLst>
          </p:cNvPr>
          <p:cNvPicPr>
            <a:picLocks noChangeAspect="1"/>
          </p:cNvPicPr>
          <p:nvPr/>
        </p:nvPicPr>
        <p:blipFill rotWithShape="1">
          <a:blip r:embed="rId3">
            <a:extLst>
              <a:ext uri="{28A0092B-C50C-407E-A947-70E740481C1C}">
                <a14:useLocalDpi xmlns:a14="http://schemas.microsoft.com/office/drawing/2010/main" val="0"/>
              </a:ext>
            </a:extLst>
          </a:blip>
          <a:srcRect r="41581" b="3986"/>
          <a:stretch/>
        </p:blipFill>
        <p:spPr>
          <a:xfrm>
            <a:off x="5987588" y="2103784"/>
            <a:ext cx="4375611" cy="4389092"/>
          </a:xfrm>
          <a:prstGeom prst="rect">
            <a:avLst/>
          </a:prstGeom>
        </p:spPr>
      </p:pic>
    </p:spTree>
    <p:extLst>
      <p:ext uri="{BB962C8B-B14F-4D97-AF65-F5344CB8AC3E}">
        <p14:creationId xmlns:p14="http://schemas.microsoft.com/office/powerpoint/2010/main" val="258640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a:xfrm>
            <a:off x="838200" y="365125"/>
            <a:ext cx="10515600" cy="1235075"/>
          </a:xfrm>
        </p:spPr>
        <p:txBody>
          <a:bodyPr>
            <a:normAutofit/>
          </a:bodyPr>
          <a:lstStyle/>
          <a:p>
            <a:r>
              <a:rPr lang="en-US" sz="5000" b="1" dirty="0">
                <a:ln w="13462">
                  <a:solidFill>
                    <a:schemeClr val="bg1"/>
                  </a:solidFill>
                  <a:prstDash val="solid"/>
                </a:ln>
                <a:solidFill>
                  <a:schemeClr val="tx1">
                    <a:lumMod val="85000"/>
                    <a:lumOff val="15000"/>
                  </a:schemeClr>
                </a:solidFill>
              </a:rPr>
              <a:t>Data Analysis</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706880"/>
            <a:ext cx="10515600" cy="4978400"/>
          </a:xfrm>
        </p:spPr>
        <p:txBody>
          <a:bodyPr>
            <a:normAutofit/>
          </a:bodyPr>
          <a:lstStyle/>
          <a:p>
            <a:pPr marL="0" indent="0">
              <a:buNone/>
            </a:pPr>
            <a:r>
              <a:rPr lang="en-US" dirty="0"/>
              <a:t>Analysis 3: </a:t>
            </a:r>
            <a:r>
              <a:rPr lang="en-US" dirty="0">
                <a:cs typeface="Calibri" panose="020F0502020204030204" pitchFamily="34" charset="0"/>
              </a:rPr>
              <a:t>Find out what is the top 20 products</a:t>
            </a:r>
            <a:endParaRPr lang="en-US" dirty="0"/>
          </a:p>
        </p:txBody>
      </p:sp>
      <p:pic>
        <p:nvPicPr>
          <p:cNvPr id="5" name="Picture 4">
            <a:extLst>
              <a:ext uri="{FF2B5EF4-FFF2-40B4-BE49-F238E27FC236}">
                <a16:creationId xmlns:a16="http://schemas.microsoft.com/office/drawing/2014/main" id="{128E0508-222A-448F-9C09-969094FA7217}"/>
              </a:ext>
            </a:extLst>
          </p:cNvPr>
          <p:cNvPicPr>
            <a:picLocks noChangeAspect="1"/>
          </p:cNvPicPr>
          <p:nvPr/>
        </p:nvPicPr>
        <p:blipFill rotWithShape="1">
          <a:blip r:embed="rId2">
            <a:extLst>
              <a:ext uri="{28A0092B-C50C-407E-A947-70E740481C1C}">
                <a14:useLocalDpi xmlns:a14="http://schemas.microsoft.com/office/drawing/2010/main" val="0"/>
              </a:ext>
            </a:extLst>
          </a:blip>
          <a:srcRect l="17083" t="15112" r="1750" b="8297"/>
          <a:stretch/>
        </p:blipFill>
        <p:spPr>
          <a:xfrm>
            <a:off x="914400" y="2346960"/>
            <a:ext cx="9895840" cy="4145916"/>
          </a:xfrm>
          <a:prstGeom prst="rect">
            <a:avLst/>
          </a:prstGeom>
        </p:spPr>
      </p:pic>
    </p:spTree>
    <p:extLst>
      <p:ext uri="{BB962C8B-B14F-4D97-AF65-F5344CB8AC3E}">
        <p14:creationId xmlns:p14="http://schemas.microsoft.com/office/powerpoint/2010/main" val="3963765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a:xfrm>
            <a:off x="838200" y="365125"/>
            <a:ext cx="10515600" cy="1235075"/>
          </a:xfrm>
        </p:spPr>
        <p:txBody>
          <a:bodyPr>
            <a:normAutofit/>
          </a:bodyPr>
          <a:lstStyle/>
          <a:p>
            <a:r>
              <a:rPr lang="en-US" sz="5000" b="1" dirty="0">
                <a:ln w="13462">
                  <a:solidFill>
                    <a:schemeClr val="bg1"/>
                  </a:solidFill>
                  <a:prstDash val="solid"/>
                </a:ln>
                <a:solidFill>
                  <a:schemeClr val="tx1">
                    <a:lumMod val="85000"/>
                    <a:lumOff val="15000"/>
                  </a:schemeClr>
                </a:solidFill>
              </a:rPr>
              <a:t>Data Analysis</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00200"/>
            <a:ext cx="10515600" cy="5085080"/>
          </a:xfrm>
        </p:spPr>
        <p:txBody>
          <a:bodyPr>
            <a:normAutofit/>
          </a:bodyPr>
          <a:lstStyle/>
          <a:p>
            <a:pPr marL="0" indent="0">
              <a:buNone/>
            </a:pPr>
            <a:r>
              <a:rPr lang="en-US" dirty="0"/>
              <a:t>Analysis 4: </a:t>
            </a:r>
            <a:r>
              <a:rPr lang="en-US" dirty="0">
                <a:cs typeface="Calibri" panose="020F0502020204030204" pitchFamily="34" charset="0"/>
              </a:rPr>
              <a:t>Find out the top 20 products base on category</a:t>
            </a:r>
          </a:p>
          <a:p>
            <a:pPr marL="0" indent="0">
              <a:buNone/>
            </a:pPr>
            <a:endParaRPr lang="en-US" dirty="0"/>
          </a:p>
        </p:txBody>
      </p:sp>
      <p:pic>
        <p:nvPicPr>
          <p:cNvPr id="8" name="Picture 7">
            <a:extLst>
              <a:ext uri="{FF2B5EF4-FFF2-40B4-BE49-F238E27FC236}">
                <a16:creationId xmlns:a16="http://schemas.microsoft.com/office/drawing/2014/main" id="{971E18F3-04CC-4B55-9737-75B8B86D7295}"/>
              </a:ext>
            </a:extLst>
          </p:cNvPr>
          <p:cNvPicPr>
            <a:picLocks noChangeAspect="1"/>
          </p:cNvPicPr>
          <p:nvPr/>
        </p:nvPicPr>
        <p:blipFill rotWithShape="1">
          <a:blip r:embed="rId2">
            <a:extLst>
              <a:ext uri="{28A0092B-C50C-407E-A947-70E740481C1C}">
                <a14:useLocalDpi xmlns:a14="http://schemas.microsoft.com/office/drawing/2010/main" val="0"/>
              </a:ext>
            </a:extLst>
          </a:blip>
          <a:srcRect l="1121" t="6515" b="4807"/>
          <a:stretch/>
        </p:blipFill>
        <p:spPr>
          <a:xfrm>
            <a:off x="838200" y="2207174"/>
            <a:ext cx="10078040" cy="3993929"/>
          </a:xfrm>
          <a:prstGeom prst="rect">
            <a:avLst/>
          </a:prstGeom>
        </p:spPr>
      </p:pic>
    </p:spTree>
    <p:extLst>
      <p:ext uri="{BB962C8B-B14F-4D97-AF65-F5344CB8AC3E}">
        <p14:creationId xmlns:p14="http://schemas.microsoft.com/office/powerpoint/2010/main" val="3902535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a:xfrm>
            <a:off x="838200" y="365125"/>
            <a:ext cx="10515600" cy="1235075"/>
          </a:xfrm>
        </p:spPr>
        <p:txBody>
          <a:bodyPr>
            <a:normAutofit/>
          </a:bodyPr>
          <a:lstStyle/>
          <a:p>
            <a:r>
              <a:rPr lang="en-US" sz="5000" b="1" dirty="0">
                <a:ln w="13462">
                  <a:solidFill>
                    <a:schemeClr val="bg1"/>
                  </a:solidFill>
                  <a:prstDash val="solid"/>
                </a:ln>
                <a:solidFill>
                  <a:schemeClr val="tx1">
                    <a:lumMod val="85000"/>
                    <a:lumOff val="15000"/>
                  </a:schemeClr>
                </a:solidFill>
              </a:rPr>
              <a:t>Data Analysis</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00200"/>
            <a:ext cx="10515600" cy="5085080"/>
          </a:xfrm>
        </p:spPr>
        <p:txBody>
          <a:bodyPr>
            <a:normAutofit/>
          </a:bodyPr>
          <a:lstStyle/>
          <a:p>
            <a:pPr marL="0" indent="0">
              <a:buNone/>
            </a:pPr>
            <a:r>
              <a:rPr lang="en-US" dirty="0"/>
              <a:t>Analysis 5: Find out product ad boost for the Top 20 products</a:t>
            </a:r>
          </a:p>
        </p:txBody>
      </p:sp>
      <p:pic>
        <p:nvPicPr>
          <p:cNvPr id="5" name="Picture 4">
            <a:extLst>
              <a:ext uri="{FF2B5EF4-FFF2-40B4-BE49-F238E27FC236}">
                <a16:creationId xmlns:a16="http://schemas.microsoft.com/office/drawing/2014/main" id="{5CF5DB61-4EB5-40C3-AE44-287C9969D2BC}"/>
              </a:ext>
            </a:extLst>
          </p:cNvPr>
          <p:cNvPicPr>
            <a:picLocks noChangeAspect="1"/>
          </p:cNvPicPr>
          <p:nvPr/>
        </p:nvPicPr>
        <p:blipFill rotWithShape="1">
          <a:blip r:embed="rId2">
            <a:extLst>
              <a:ext uri="{28A0092B-C50C-407E-A947-70E740481C1C}">
                <a14:useLocalDpi xmlns:a14="http://schemas.microsoft.com/office/drawing/2010/main" val="0"/>
              </a:ext>
            </a:extLst>
          </a:blip>
          <a:srcRect t="6300" b="3443"/>
          <a:stretch/>
        </p:blipFill>
        <p:spPr>
          <a:xfrm>
            <a:off x="817880" y="2296159"/>
            <a:ext cx="9479082" cy="3841881"/>
          </a:xfrm>
          <a:prstGeom prst="rect">
            <a:avLst/>
          </a:prstGeom>
        </p:spPr>
      </p:pic>
    </p:spTree>
    <p:extLst>
      <p:ext uri="{BB962C8B-B14F-4D97-AF65-F5344CB8AC3E}">
        <p14:creationId xmlns:p14="http://schemas.microsoft.com/office/powerpoint/2010/main" val="3180594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a:xfrm>
            <a:off x="838200" y="365125"/>
            <a:ext cx="10515600" cy="1235075"/>
          </a:xfrm>
        </p:spPr>
        <p:txBody>
          <a:bodyPr>
            <a:normAutofit/>
          </a:bodyPr>
          <a:lstStyle/>
          <a:p>
            <a:r>
              <a:rPr lang="en-US" sz="5000" b="1" dirty="0">
                <a:ln w="13462">
                  <a:solidFill>
                    <a:schemeClr val="bg1"/>
                  </a:solidFill>
                  <a:prstDash val="solid"/>
                </a:ln>
                <a:solidFill>
                  <a:schemeClr val="tx1">
                    <a:lumMod val="85000"/>
                    <a:lumOff val="15000"/>
                  </a:schemeClr>
                </a:solidFill>
              </a:rPr>
              <a:t>Data Analysis</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00200"/>
            <a:ext cx="10515600" cy="5085080"/>
          </a:xfrm>
        </p:spPr>
        <p:txBody>
          <a:bodyPr>
            <a:normAutofit/>
          </a:bodyPr>
          <a:lstStyle/>
          <a:p>
            <a:pPr marL="0" indent="0">
              <a:buNone/>
            </a:pPr>
            <a:r>
              <a:rPr lang="en-US" dirty="0"/>
              <a:t>Analysis 6: Find out the Top 20 products price base on category</a:t>
            </a:r>
          </a:p>
        </p:txBody>
      </p:sp>
      <p:pic>
        <p:nvPicPr>
          <p:cNvPr id="4" name="Picture 3">
            <a:extLst>
              <a:ext uri="{FF2B5EF4-FFF2-40B4-BE49-F238E27FC236}">
                <a16:creationId xmlns:a16="http://schemas.microsoft.com/office/drawing/2014/main" id="{F102E8C0-471F-45C7-B368-A46760B8EB3B}"/>
              </a:ext>
            </a:extLst>
          </p:cNvPr>
          <p:cNvPicPr>
            <a:picLocks noChangeAspect="1"/>
          </p:cNvPicPr>
          <p:nvPr/>
        </p:nvPicPr>
        <p:blipFill rotWithShape="1">
          <a:blip r:embed="rId2">
            <a:extLst>
              <a:ext uri="{28A0092B-C50C-407E-A947-70E740481C1C}">
                <a14:useLocalDpi xmlns:a14="http://schemas.microsoft.com/office/drawing/2010/main" val="0"/>
              </a:ext>
            </a:extLst>
          </a:blip>
          <a:srcRect l="972" t="7733" b="3194"/>
          <a:stretch/>
        </p:blipFill>
        <p:spPr>
          <a:xfrm>
            <a:off x="838200" y="2123441"/>
            <a:ext cx="9535160" cy="4165599"/>
          </a:xfrm>
          <a:prstGeom prst="rect">
            <a:avLst/>
          </a:prstGeom>
        </p:spPr>
      </p:pic>
    </p:spTree>
    <p:extLst>
      <p:ext uri="{BB962C8B-B14F-4D97-AF65-F5344CB8AC3E}">
        <p14:creationId xmlns:p14="http://schemas.microsoft.com/office/powerpoint/2010/main" val="59857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a:xfrm>
            <a:off x="838200" y="365125"/>
            <a:ext cx="10515600" cy="1235075"/>
          </a:xfrm>
        </p:spPr>
        <p:txBody>
          <a:bodyPr>
            <a:normAutofit/>
          </a:bodyPr>
          <a:lstStyle/>
          <a:p>
            <a:r>
              <a:rPr lang="en-US" sz="5000" b="1" dirty="0">
                <a:ln w="13462">
                  <a:solidFill>
                    <a:schemeClr val="bg1"/>
                  </a:solidFill>
                  <a:prstDash val="solid"/>
                </a:ln>
                <a:solidFill>
                  <a:schemeClr val="tx1">
                    <a:lumMod val="85000"/>
                    <a:lumOff val="15000"/>
                  </a:schemeClr>
                </a:solidFill>
              </a:rPr>
              <a:t>Data Analysis</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00200"/>
            <a:ext cx="10515600" cy="5085080"/>
          </a:xfrm>
        </p:spPr>
        <p:txBody>
          <a:bodyPr>
            <a:normAutofit/>
          </a:bodyPr>
          <a:lstStyle/>
          <a:p>
            <a:pPr marL="0" indent="0">
              <a:buNone/>
            </a:pPr>
            <a:r>
              <a:rPr lang="en-US" dirty="0"/>
              <a:t>Analysis 7: Find out the product’s rating for Top 20 products</a:t>
            </a:r>
          </a:p>
        </p:txBody>
      </p:sp>
      <p:pic>
        <p:nvPicPr>
          <p:cNvPr id="7" name="Picture 6">
            <a:extLst>
              <a:ext uri="{FF2B5EF4-FFF2-40B4-BE49-F238E27FC236}">
                <a16:creationId xmlns:a16="http://schemas.microsoft.com/office/drawing/2014/main" id="{CDBEB3A1-753E-46B5-A7F1-4952C888FC6D}"/>
              </a:ext>
            </a:extLst>
          </p:cNvPr>
          <p:cNvPicPr>
            <a:picLocks noChangeAspect="1"/>
          </p:cNvPicPr>
          <p:nvPr/>
        </p:nvPicPr>
        <p:blipFill rotWithShape="1">
          <a:blip r:embed="rId2">
            <a:extLst>
              <a:ext uri="{28A0092B-C50C-407E-A947-70E740481C1C}">
                <a14:useLocalDpi xmlns:a14="http://schemas.microsoft.com/office/drawing/2010/main" val="0"/>
              </a:ext>
            </a:extLst>
          </a:blip>
          <a:srcRect t="6601" b="3920"/>
          <a:stretch/>
        </p:blipFill>
        <p:spPr>
          <a:xfrm>
            <a:off x="944880" y="2336800"/>
            <a:ext cx="9983989" cy="4257040"/>
          </a:xfrm>
          <a:prstGeom prst="rect">
            <a:avLst/>
          </a:prstGeom>
        </p:spPr>
      </p:pic>
    </p:spTree>
    <p:extLst>
      <p:ext uri="{BB962C8B-B14F-4D97-AF65-F5344CB8AC3E}">
        <p14:creationId xmlns:p14="http://schemas.microsoft.com/office/powerpoint/2010/main" val="82661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776-F470-4E57-9B9B-6DCFC32443E6}"/>
              </a:ext>
            </a:extLst>
          </p:cNvPr>
          <p:cNvSpPr>
            <a:spLocks noGrp="1"/>
          </p:cNvSpPr>
          <p:nvPr>
            <p:ph type="title"/>
          </p:nvPr>
        </p:nvSpPr>
        <p:spPr>
          <a:xfrm>
            <a:off x="838200" y="365125"/>
            <a:ext cx="10515600" cy="1235075"/>
          </a:xfrm>
        </p:spPr>
        <p:txBody>
          <a:bodyPr>
            <a:normAutofit/>
          </a:bodyPr>
          <a:lstStyle/>
          <a:p>
            <a:r>
              <a:rPr lang="en-US" sz="5000" b="1" dirty="0">
                <a:ln w="13462">
                  <a:solidFill>
                    <a:schemeClr val="bg1"/>
                  </a:solidFill>
                  <a:prstDash val="solid"/>
                </a:ln>
                <a:solidFill>
                  <a:schemeClr val="tx1">
                    <a:lumMod val="85000"/>
                    <a:lumOff val="15000"/>
                  </a:schemeClr>
                </a:solidFill>
              </a:rPr>
              <a:t>Data Analysis</a:t>
            </a:r>
          </a:p>
        </p:txBody>
      </p:sp>
      <p:sp>
        <p:nvSpPr>
          <p:cNvPr id="6" name="Text Placeholder 5">
            <a:extLst>
              <a:ext uri="{FF2B5EF4-FFF2-40B4-BE49-F238E27FC236}">
                <a16:creationId xmlns:a16="http://schemas.microsoft.com/office/drawing/2014/main" id="{FE5D60E6-913D-47D8-A805-101568FBD64F}"/>
              </a:ext>
            </a:extLst>
          </p:cNvPr>
          <p:cNvSpPr>
            <a:spLocks noGrp="1"/>
          </p:cNvSpPr>
          <p:nvPr>
            <p:ph idx="1"/>
          </p:nvPr>
        </p:nvSpPr>
        <p:spPr>
          <a:xfrm>
            <a:off x="838200" y="1600200"/>
            <a:ext cx="10515600" cy="5085080"/>
          </a:xfrm>
        </p:spPr>
        <p:txBody>
          <a:bodyPr>
            <a:normAutofit/>
          </a:bodyPr>
          <a:lstStyle/>
          <a:p>
            <a:pPr marL="0" indent="0">
              <a:buNone/>
            </a:pPr>
            <a:r>
              <a:rPr lang="en-US" dirty="0"/>
              <a:t>Analysis 8: Find out the merchant’s rating for Top 20 products</a:t>
            </a:r>
          </a:p>
        </p:txBody>
      </p:sp>
      <p:pic>
        <p:nvPicPr>
          <p:cNvPr id="5" name="Picture 4">
            <a:extLst>
              <a:ext uri="{FF2B5EF4-FFF2-40B4-BE49-F238E27FC236}">
                <a16:creationId xmlns:a16="http://schemas.microsoft.com/office/drawing/2014/main" id="{C7A46F2B-8DCD-407D-9F7C-8EDC43430C89}"/>
              </a:ext>
            </a:extLst>
          </p:cNvPr>
          <p:cNvPicPr>
            <a:picLocks noChangeAspect="1"/>
          </p:cNvPicPr>
          <p:nvPr/>
        </p:nvPicPr>
        <p:blipFill rotWithShape="1">
          <a:blip r:embed="rId2">
            <a:extLst>
              <a:ext uri="{28A0092B-C50C-407E-A947-70E740481C1C}">
                <a14:useLocalDpi xmlns:a14="http://schemas.microsoft.com/office/drawing/2010/main" val="0"/>
              </a:ext>
            </a:extLst>
          </a:blip>
          <a:srcRect t="7508" b="2953"/>
          <a:stretch/>
        </p:blipFill>
        <p:spPr>
          <a:xfrm>
            <a:off x="924560" y="2336801"/>
            <a:ext cx="10048761" cy="4023360"/>
          </a:xfrm>
          <a:prstGeom prst="rect">
            <a:avLst/>
          </a:prstGeom>
        </p:spPr>
      </p:pic>
    </p:spTree>
    <p:extLst>
      <p:ext uri="{BB962C8B-B14F-4D97-AF65-F5344CB8AC3E}">
        <p14:creationId xmlns:p14="http://schemas.microsoft.com/office/powerpoint/2010/main" val="2525328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53D66-7BD6-4A8B-A91B-D19D37420AE8}"/>
              </a:ext>
            </a:extLst>
          </p:cNvPr>
          <p:cNvSpPr>
            <a:spLocks noGrp="1"/>
          </p:cNvSpPr>
          <p:nvPr>
            <p:ph type="title"/>
          </p:nvPr>
        </p:nvSpPr>
        <p:spPr/>
        <p:txBody>
          <a:bodyPr>
            <a:normAutofit/>
          </a:bodyPr>
          <a:lstStyle/>
          <a:p>
            <a:r>
              <a:rPr lang="en-US" sz="6000" b="1" dirty="0">
                <a:ln w="13462">
                  <a:solidFill>
                    <a:schemeClr val="bg1"/>
                  </a:solidFill>
                  <a:prstDash val="solid"/>
                </a:ln>
                <a:solidFill>
                  <a:schemeClr val="tx1">
                    <a:lumMod val="85000"/>
                    <a:lumOff val="15000"/>
                  </a:schemeClr>
                </a:solidFill>
              </a:rPr>
              <a:t>Conclusion</a:t>
            </a:r>
          </a:p>
        </p:txBody>
      </p:sp>
      <p:sp>
        <p:nvSpPr>
          <p:cNvPr id="3" name="Content Placeholder 2">
            <a:extLst>
              <a:ext uri="{FF2B5EF4-FFF2-40B4-BE49-F238E27FC236}">
                <a16:creationId xmlns:a16="http://schemas.microsoft.com/office/drawing/2014/main" id="{34C3FFF9-F0A9-4CD9-8806-45775E0A09B9}"/>
              </a:ext>
            </a:extLst>
          </p:cNvPr>
          <p:cNvSpPr>
            <a:spLocks noGrp="1"/>
          </p:cNvSpPr>
          <p:nvPr>
            <p:ph idx="1"/>
          </p:nvPr>
        </p:nvSpPr>
        <p:spPr>
          <a:xfrm>
            <a:off x="838200" y="1690689"/>
            <a:ext cx="10515600" cy="4802186"/>
          </a:xfrm>
        </p:spPr>
        <p:txBody>
          <a:bodyPr>
            <a:normAutofit fontScale="92500" lnSpcReduction="20000"/>
          </a:bodyPr>
          <a:lstStyle/>
          <a:p>
            <a:r>
              <a:rPr lang="en-US" sz="3000" dirty="0"/>
              <a:t>Women clothing have higher demand than men clothing.</a:t>
            </a:r>
          </a:p>
          <a:p>
            <a:r>
              <a:rPr lang="en-US" sz="3000" dirty="0"/>
              <a:t>Dress ,tops and t-shirt for top 20 products was simple and nice.</a:t>
            </a:r>
          </a:p>
          <a:p>
            <a:r>
              <a:rPr lang="en-US" sz="3000" dirty="0"/>
              <a:t>Best selling clothing is in black color(</a:t>
            </a:r>
            <a:r>
              <a:rPr lang="en-US" sz="3000" b="1" dirty="0"/>
              <a:t>1,480,843 pcs</a:t>
            </a:r>
            <a:r>
              <a:rPr lang="en-US" sz="3000" dirty="0"/>
              <a:t>) and white color (</a:t>
            </a:r>
            <a:r>
              <a:rPr lang="en-US" sz="3000" b="1" dirty="0"/>
              <a:t>1,027,711 pcs</a:t>
            </a:r>
            <a:r>
              <a:rPr lang="en-US" sz="3000" dirty="0"/>
              <a:t>).</a:t>
            </a:r>
          </a:p>
          <a:p>
            <a:r>
              <a:rPr lang="en-US" sz="3000" dirty="0"/>
              <a:t>Highest sales base on category is dress (</a:t>
            </a:r>
            <a:r>
              <a:rPr lang="en-US" sz="3000" b="1" dirty="0"/>
              <a:t>600,000pcs</a:t>
            </a:r>
            <a:r>
              <a:rPr lang="en-US" sz="3000" dirty="0"/>
              <a:t>), tops (</a:t>
            </a:r>
            <a:r>
              <a:rPr lang="en-US" sz="3000" b="1" dirty="0"/>
              <a:t>400,000pcs</a:t>
            </a:r>
            <a:r>
              <a:rPr lang="en-US" sz="3000" dirty="0"/>
              <a:t>).</a:t>
            </a:r>
          </a:p>
          <a:p>
            <a:r>
              <a:rPr lang="en-US" sz="3000" dirty="0"/>
              <a:t>Only 6 out of 20 of the top 20 products uses product ad boost to promote their products.</a:t>
            </a:r>
          </a:p>
          <a:p>
            <a:r>
              <a:rPr lang="en-US" sz="3000" dirty="0"/>
              <a:t>The highest product price is dress, swimwear, tops and t-shirt, respectively.</a:t>
            </a:r>
          </a:p>
          <a:p>
            <a:r>
              <a:rPr lang="en-US" sz="3000" dirty="0"/>
              <a:t>Top 20 Products have high product and merchant rating which align to their ranking.</a:t>
            </a:r>
          </a:p>
          <a:p>
            <a:endParaRPr lang="en-US" dirty="0"/>
          </a:p>
        </p:txBody>
      </p:sp>
    </p:spTree>
    <p:extLst>
      <p:ext uri="{BB962C8B-B14F-4D97-AF65-F5344CB8AC3E}">
        <p14:creationId xmlns:p14="http://schemas.microsoft.com/office/powerpoint/2010/main" val="1270913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E65F-FA06-4048-AB03-2B2D1C6F39A9}"/>
              </a:ext>
            </a:extLst>
          </p:cNvPr>
          <p:cNvSpPr>
            <a:spLocks noGrp="1"/>
          </p:cNvSpPr>
          <p:nvPr>
            <p:ph type="title"/>
          </p:nvPr>
        </p:nvSpPr>
        <p:spPr/>
        <p:txBody>
          <a:bodyPr>
            <a:normAutofit/>
          </a:bodyPr>
          <a:lstStyle/>
          <a:p>
            <a:r>
              <a:rPr lang="en-US" sz="6000" dirty="0"/>
              <a:t>Recommendation</a:t>
            </a:r>
          </a:p>
        </p:txBody>
      </p:sp>
      <p:sp>
        <p:nvSpPr>
          <p:cNvPr id="3" name="Content Placeholder 2">
            <a:extLst>
              <a:ext uri="{FF2B5EF4-FFF2-40B4-BE49-F238E27FC236}">
                <a16:creationId xmlns:a16="http://schemas.microsoft.com/office/drawing/2014/main" id="{9548ABF5-C009-4279-A7EE-A5ED8F6F7B62}"/>
              </a:ext>
            </a:extLst>
          </p:cNvPr>
          <p:cNvSpPr>
            <a:spLocks noGrp="1"/>
          </p:cNvSpPr>
          <p:nvPr>
            <p:ph idx="1"/>
          </p:nvPr>
        </p:nvSpPr>
        <p:spPr>
          <a:xfrm>
            <a:off x="838200" y="1690688"/>
            <a:ext cx="10515600" cy="4913311"/>
          </a:xfrm>
        </p:spPr>
        <p:txBody>
          <a:bodyPr>
            <a:noAutofit/>
          </a:bodyPr>
          <a:lstStyle/>
          <a:p>
            <a:r>
              <a:rPr lang="en-US" dirty="0"/>
              <a:t>Focus more on women’s clothing since it is on high demand.</a:t>
            </a:r>
          </a:p>
          <a:p>
            <a:r>
              <a:rPr lang="en-US" dirty="0"/>
              <a:t>Between the different type of ladies apparent, choose casual and simple dress, tops and t-shirt.</a:t>
            </a:r>
          </a:p>
          <a:p>
            <a:r>
              <a:rPr lang="en-US" dirty="0"/>
              <a:t>Clothing in black and white color need to included in the selling list if they are available.</a:t>
            </a:r>
          </a:p>
          <a:p>
            <a:r>
              <a:rPr lang="en-US" b="0" i="0" dirty="0">
                <a:solidFill>
                  <a:srgbClr val="111111"/>
                </a:solidFill>
                <a:effectLst/>
              </a:rPr>
              <a:t>Add Product ads </a:t>
            </a:r>
            <a:r>
              <a:rPr lang="en-US" dirty="0">
                <a:solidFill>
                  <a:srgbClr val="111111"/>
                </a:solidFill>
              </a:rPr>
              <a:t>b</a:t>
            </a:r>
            <a:r>
              <a:rPr lang="en-US" b="0" i="0" dirty="0">
                <a:solidFill>
                  <a:srgbClr val="111111"/>
                </a:solidFill>
                <a:effectLst/>
              </a:rPr>
              <a:t>oost, because it increases the exposure of your products and gets them in front of the customers who are most likely to buy them.</a:t>
            </a:r>
          </a:p>
          <a:p>
            <a:r>
              <a:rPr lang="en-US" dirty="0"/>
              <a:t>P</a:t>
            </a:r>
            <a:r>
              <a:rPr lang="en-US" i="0" dirty="0">
                <a:effectLst/>
              </a:rPr>
              <a:t>ricing decisions - Set the price according to the main competitor’s price.</a:t>
            </a:r>
            <a:endParaRPr lang="en-US" dirty="0"/>
          </a:p>
        </p:txBody>
      </p:sp>
    </p:spTree>
    <p:extLst>
      <p:ext uri="{BB962C8B-B14F-4D97-AF65-F5344CB8AC3E}">
        <p14:creationId xmlns:p14="http://schemas.microsoft.com/office/powerpoint/2010/main" val="2196742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A5AB1-082E-4DCF-AAA4-A8E079AF5E0C}"/>
              </a:ext>
            </a:extLst>
          </p:cNvPr>
          <p:cNvSpPr>
            <a:spLocks noGrp="1"/>
          </p:cNvSpPr>
          <p:nvPr>
            <p:ph type="title"/>
          </p:nvPr>
        </p:nvSpPr>
        <p:spPr/>
        <p:txBody>
          <a:bodyPr>
            <a:normAutofit/>
          </a:bodyPr>
          <a:lstStyle/>
          <a:p>
            <a:r>
              <a:rPr lang="en-US" sz="5000" dirty="0"/>
              <a:t>Objective</a:t>
            </a:r>
          </a:p>
        </p:txBody>
      </p:sp>
      <p:sp>
        <p:nvSpPr>
          <p:cNvPr id="3" name="Content Placeholder 2">
            <a:extLst>
              <a:ext uri="{FF2B5EF4-FFF2-40B4-BE49-F238E27FC236}">
                <a16:creationId xmlns:a16="http://schemas.microsoft.com/office/drawing/2014/main" id="{550EEC25-ED9D-478C-85F6-0E05FAC4DB31}"/>
              </a:ext>
            </a:extLst>
          </p:cNvPr>
          <p:cNvSpPr>
            <a:spLocks noGrp="1"/>
          </p:cNvSpPr>
          <p:nvPr>
            <p:ph idx="1"/>
          </p:nvPr>
        </p:nvSpPr>
        <p:spPr>
          <a:xfrm>
            <a:off x="838200" y="1867666"/>
            <a:ext cx="10515600" cy="4701299"/>
          </a:xfrm>
        </p:spPr>
        <p:txBody>
          <a:bodyPr>
            <a:normAutofit lnSpcReduction="10000"/>
          </a:bodyPr>
          <a:lstStyle/>
          <a:p>
            <a:pPr marL="0" indent="0">
              <a:buNone/>
            </a:pPr>
            <a:r>
              <a:rPr lang="en-US" sz="2400" dirty="0"/>
              <a:t>Interpret the data:</a:t>
            </a:r>
          </a:p>
          <a:p>
            <a:pPr marL="0" indent="0">
              <a:buNone/>
            </a:pPr>
            <a:r>
              <a:rPr lang="en-US" sz="2400" dirty="0"/>
              <a:t>1. Find out the products sales base on gender</a:t>
            </a:r>
          </a:p>
          <a:p>
            <a:pPr marL="0" indent="0">
              <a:buNone/>
            </a:pPr>
            <a:r>
              <a:rPr lang="en-US" sz="2400" dirty="0"/>
              <a:t>2. </a:t>
            </a:r>
            <a:r>
              <a:rPr lang="en-US" sz="2400" dirty="0">
                <a:cs typeface="Calibri" panose="020F0502020204030204" pitchFamily="34" charset="0"/>
              </a:rPr>
              <a:t>What is the total product sales </a:t>
            </a:r>
            <a:r>
              <a:rPr lang="en-US" sz="2400" dirty="0"/>
              <a:t>categorize by color</a:t>
            </a:r>
          </a:p>
          <a:p>
            <a:pPr marL="0" indent="0">
              <a:buNone/>
            </a:pPr>
            <a:r>
              <a:rPr lang="en-US" sz="2400" dirty="0"/>
              <a:t>3. </a:t>
            </a:r>
            <a:r>
              <a:rPr lang="en-US" sz="2400" dirty="0">
                <a:cs typeface="Calibri" panose="020F0502020204030204" pitchFamily="34" charset="0"/>
              </a:rPr>
              <a:t>What is the top 20 products</a:t>
            </a:r>
          </a:p>
          <a:p>
            <a:pPr marL="0" indent="0">
              <a:buNone/>
            </a:pPr>
            <a:r>
              <a:rPr lang="en-US" sz="2400" dirty="0">
                <a:cs typeface="Calibri" panose="020F0502020204030204" pitchFamily="34" charset="0"/>
              </a:rPr>
              <a:t>4. What is the top 20 products base on category</a:t>
            </a:r>
          </a:p>
          <a:p>
            <a:pPr marL="0" indent="0">
              <a:buNone/>
            </a:pPr>
            <a:r>
              <a:rPr lang="en-US" sz="2400" dirty="0">
                <a:cs typeface="Calibri" panose="020F0502020204030204" pitchFamily="34" charset="0"/>
              </a:rPr>
              <a:t>5. </a:t>
            </a:r>
            <a:r>
              <a:rPr lang="en-US" sz="2400" dirty="0"/>
              <a:t>Does Merchants uses product ad boost for the Top 20 products</a:t>
            </a:r>
          </a:p>
          <a:p>
            <a:pPr marL="0" indent="0">
              <a:buNone/>
            </a:pPr>
            <a:r>
              <a:rPr lang="en-US" sz="2400" dirty="0"/>
              <a:t>6. Find out the Top 20 products price base on category</a:t>
            </a:r>
          </a:p>
          <a:p>
            <a:pPr marL="0" indent="0">
              <a:buNone/>
            </a:pPr>
            <a:r>
              <a:rPr lang="en-US" sz="2400" dirty="0">
                <a:cs typeface="Calibri" panose="020F0502020204030204" pitchFamily="34" charset="0"/>
              </a:rPr>
              <a:t>7. </a:t>
            </a:r>
            <a:r>
              <a:rPr lang="en-US" sz="2400" dirty="0"/>
              <a:t>What is the product’s rating for Top 20 products</a:t>
            </a:r>
          </a:p>
          <a:p>
            <a:pPr marL="0" indent="0">
              <a:buNone/>
            </a:pPr>
            <a:r>
              <a:rPr lang="en-US" sz="2400" dirty="0"/>
              <a:t>8. What is the merchant’s rating for Top 20 products</a:t>
            </a:r>
          </a:p>
          <a:p>
            <a:pPr marL="0" indent="0">
              <a:buNone/>
            </a:pPr>
            <a:r>
              <a:rPr lang="en-US" sz="2400" dirty="0"/>
              <a:t>Given recommendation to new seller to help them start up their business with the data collection from the analysis.</a:t>
            </a:r>
          </a:p>
          <a:p>
            <a:pPr marL="0" indent="0">
              <a:buNone/>
            </a:pPr>
            <a:endParaRPr lang="en-US" sz="2400" dirty="0"/>
          </a:p>
          <a:p>
            <a:pPr marL="0" indent="0">
              <a:buNone/>
            </a:pPr>
            <a:endParaRPr lang="en-US" dirty="0">
              <a:cs typeface="Calibri" panose="020F0502020204030204" pitchFamily="34"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60148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E65F-FA06-4048-AB03-2B2D1C6F39A9}"/>
              </a:ext>
            </a:extLst>
          </p:cNvPr>
          <p:cNvSpPr>
            <a:spLocks noGrp="1"/>
          </p:cNvSpPr>
          <p:nvPr>
            <p:ph type="title"/>
          </p:nvPr>
        </p:nvSpPr>
        <p:spPr/>
        <p:txBody>
          <a:bodyPr>
            <a:normAutofit/>
          </a:bodyPr>
          <a:lstStyle/>
          <a:p>
            <a:r>
              <a:rPr lang="en-US" sz="6000" dirty="0"/>
              <a:t>Recommendation</a:t>
            </a:r>
          </a:p>
        </p:txBody>
      </p:sp>
      <p:sp>
        <p:nvSpPr>
          <p:cNvPr id="3" name="Content Placeholder 2">
            <a:extLst>
              <a:ext uri="{FF2B5EF4-FFF2-40B4-BE49-F238E27FC236}">
                <a16:creationId xmlns:a16="http://schemas.microsoft.com/office/drawing/2014/main" id="{9548ABF5-C009-4279-A7EE-A5ED8F6F7B62}"/>
              </a:ext>
            </a:extLst>
          </p:cNvPr>
          <p:cNvSpPr>
            <a:spLocks noGrp="1"/>
          </p:cNvSpPr>
          <p:nvPr>
            <p:ph idx="1"/>
          </p:nvPr>
        </p:nvSpPr>
        <p:spPr>
          <a:xfrm>
            <a:off x="838200" y="1690688"/>
            <a:ext cx="10515600" cy="4913311"/>
          </a:xfrm>
        </p:spPr>
        <p:txBody>
          <a:bodyPr>
            <a:noAutofit/>
          </a:bodyPr>
          <a:lstStyle/>
          <a:p>
            <a:r>
              <a:rPr lang="en-US" dirty="0"/>
              <a:t>Maintain high product and merchant rating because r</a:t>
            </a:r>
            <a:r>
              <a:rPr lang="en-US" b="0" i="0" dirty="0">
                <a:effectLst/>
              </a:rPr>
              <a:t>ating and reviews are the </a:t>
            </a:r>
            <a:r>
              <a:rPr lang="en-US" b="0" i="0" u="none" strike="noStrike" dirty="0">
                <a:effectLst/>
              </a:rPr>
              <a:t>number one online feature shoppers rely on </a:t>
            </a:r>
            <a:r>
              <a:rPr lang="en-US" b="0" i="0" dirty="0">
                <a:effectLst/>
              </a:rPr>
              <a:t>when making informed product decisions faster.</a:t>
            </a:r>
            <a:endParaRPr lang="en-US" dirty="0"/>
          </a:p>
        </p:txBody>
      </p:sp>
    </p:spTree>
    <p:extLst>
      <p:ext uri="{BB962C8B-B14F-4D97-AF65-F5344CB8AC3E}">
        <p14:creationId xmlns:p14="http://schemas.microsoft.com/office/powerpoint/2010/main" val="3181247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E65F-FA06-4048-AB03-2B2D1C6F39A9}"/>
              </a:ext>
            </a:extLst>
          </p:cNvPr>
          <p:cNvSpPr>
            <a:spLocks noGrp="1"/>
          </p:cNvSpPr>
          <p:nvPr>
            <p:ph type="title"/>
          </p:nvPr>
        </p:nvSpPr>
        <p:spPr/>
        <p:txBody>
          <a:bodyPr>
            <a:normAutofit/>
          </a:bodyPr>
          <a:lstStyle/>
          <a:p>
            <a:endParaRPr lang="en-US" sz="6000" dirty="0"/>
          </a:p>
        </p:txBody>
      </p:sp>
      <p:sp>
        <p:nvSpPr>
          <p:cNvPr id="3" name="Content Placeholder 2">
            <a:extLst>
              <a:ext uri="{FF2B5EF4-FFF2-40B4-BE49-F238E27FC236}">
                <a16:creationId xmlns:a16="http://schemas.microsoft.com/office/drawing/2014/main" id="{9548ABF5-C009-4279-A7EE-A5ED8F6F7B62}"/>
              </a:ext>
            </a:extLst>
          </p:cNvPr>
          <p:cNvSpPr>
            <a:spLocks noGrp="1"/>
          </p:cNvSpPr>
          <p:nvPr>
            <p:ph idx="1"/>
          </p:nvPr>
        </p:nvSpPr>
        <p:spPr>
          <a:xfrm>
            <a:off x="838200" y="1690688"/>
            <a:ext cx="10515600" cy="4913311"/>
          </a:xfrm>
        </p:spPr>
        <p:txBody>
          <a:bodyPr>
            <a:noAutofit/>
          </a:bodyPr>
          <a:lstStyle/>
          <a:p>
            <a:pPr marL="0" indent="0">
              <a:buNone/>
            </a:pPr>
            <a:endParaRPr lang="en-US" dirty="0"/>
          </a:p>
        </p:txBody>
      </p:sp>
      <p:pic>
        <p:nvPicPr>
          <p:cNvPr id="5" name="Picture 4" descr="Thank you">
            <a:extLst>
              <a:ext uri="{FF2B5EF4-FFF2-40B4-BE49-F238E27FC236}">
                <a16:creationId xmlns:a16="http://schemas.microsoft.com/office/drawing/2014/main" id="{25C672EE-D584-42FA-A24F-66908AEAF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9" y="0"/>
            <a:ext cx="12205139" cy="6858000"/>
          </a:xfrm>
          <a:prstGeom prst="rect">
            <a:avLst/>
          </a:prstGeom>
        </p:spPr>
      </p:pic>
      <p:sp>
        <p:nvSpPr>
          <p:cNvPr id="4" name="Rectangle 3">
            <a:extLst>
              <a:ext uri="{FF2B5EF4-FFF2-40B4-BE49-F238E27FC236}">
                <a16:creationId xmlns:a16="http://schemas.microsoft.com/office/drawing/2014/main" id="{3A0C1316-DE66-4E66-B71E-3AD34BB11219}"/>
              </a:ext>
            </a:extLst>
          </p:cNvPr>
          <p:cNvSpPr/>
          <p:nvPr/>
        </p:nvSpPr>
        <p:spPr>
          <a:xfrm>
            <a:off x="2564525" y="1545021"/>
            <a:ext cx="6211614" cy="125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THANK YOU</a:t>
            </a:r>
          </a:p>
        </p:txBody>
      </p:sp>
    </p:spTree>
    <p:extLst>
      <p:ext uri="{BB962C8B-B14F-4D97-AF65-F5344CB8AC3E}">
        <p14:creationId xmlns:p14="http://schemas.microsoft.com/office/powerpoint/2010/main" val="325137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3C30-A371-40DF-804D-73733023CC82}"/>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Source of Dataset</a:t>
            </a:r>
          </a:p>
        </p:txBody>
      </p:sp>
      <p:sp>
        <p:nvSpPr>
          <p:cNvPr id="3" name="Content Placeholder 2">
            <a:extLst>
              <a:ext uri="{FF2B5EF4-FFF2-40B4-BE49-F238E27FC236}">
                <a16:creationId xmlns:a16="http://schemas.microsoft.com/office/drawing/2014/main" id="{14163D94-2A07-4655-A26E-C8036C4A8190}"/>
              </a:ext>
            </a:extLst>
          </p:cNvPr>
          <p:cNvSpPr>
            <a:spLocks noGrp="1"/>
          </p:cNvSpPr>
          <p:nvPr>
            <p:ph idx="1"/>
          </p:nvPr>
        </p:nvSpPr>
        <p:spPr/>
        <p:txBody>
          <a:bodyPr/>
          <a:lstStyle/>
          <a:p>
            <a:endParaRPr lang="en-US" dirty="0">
              <a:hlinkClick r:id="rId2"/>
            </a:endParaRPr>
          </a:p>
          <a:p>
            <a:r>
              <a:rPr lang="en-US" dirty="0"/>
              <a:t>Summer clothing sales dataset from Wish platform</a:t>
            </a:r>
          </a:p>
          <a:p>
            <a:r>
              <a:rPr lang="en-US" dirty="0">
                <a:hlinkClick r:id="rId2"/>
              </a:rPr>
              <a:t>https://www.kaggle.com/datasets/jmmvutu/summer-products-and-sales-in-ecommerce-wish</a:t>
            </a:r>
          </a:p>
          <a:p>
            <a:pPr marL="0" indent="0">
              <a:buNone/>
            </a:pPr>
            <a:endParaRPr lang="en-US" dirty="0">
              <a:hlinkClick r:id="rId2"/>
            </a:endParaRPr>
          </a:p>
          <a:p>
            <a:pPr marL="0" indent="0">
              <a:buNone/>
            </a:pPr>
            <a:endParaRPr lang="en-US" dirty="0">
              <a:hlinkClick r:id="rId2"/>
            </a:endParaRPr>
          </a:p>
        </p:txBody>
      </p:sp>
    </p:spTree>
    <p:extLst>
      <p:ext uri="{BB962C8B-B14F-4D97-AF65-F5344CB8AC3E}">
        <p14:creationId xmlns:p14="http://schemas.microsoft.com/office/powerpoint/2010/main" val="398192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0795-82A7-4E52-9B52-AFD5B458777B}"/>
              </a:ext>
            </a:extLst>
          </p:cNvPr>
          <p:cNvSpPr>
            <a:spLocks noGrp="1"/>
          </p:cNvSpPr>
          <p:nvPr>
            <p:ph type="ctrTitle"/>
          </p:nvPr>
        </p:nvSpPr>
        <p:spPr>
          <a:xfrm>
            <a:off x="0" y="5080"/>
            <a:ext cx="12192000" cy="899160"/>
          </a:xfrm>
          <a:solidFill>
            <a:schemeClr val="accent5">
              <a:lumMod val="60000"/>
              <a:lumOff val="40000"/>
            </a:schemeClr>
          </a:solidFill>
        </p:spPr>
        <p:txBody>
          <a:bodyPr>
            <a:noAutofit/>
          </a:bodyPr>
          <a:lstStyle/>
          <a:p>
            <a:r>
              <a:rPr lang="en-US" sz="5000" dirty="0">
                <a:effectLst>
                  <a:outerShdw blurRad="38100" dist="38100" dir="2700000" algn="tl">
                    <a:srgbClr val="000000">
                      <a:alpha val="43137"/>
                    </a:srgbClr>
                  </a:outerShdw>
                </a:effectLst>
              </a:rPr>
              <a:t>Entity Relationship Diagram</a:t>
            </a:r>
          </a:p>
        </p:txBody>
      </p:sp>
      <p:pic>
        <p:nvPicPr>
          <p:cNvPr id="5" name="Picture 4">
            <a:extLst>
              <a:ext uri="{FF2B5EF4-FFF2-40B4-BE49-F238E27FC236}">
                <a16:creationId xmlns:a16="http://schemas.microsoft.com/office/drawing/2014/main" id="{23119431-EDBA-4ED1-A2EC-2321A1C70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910" y="1356184"/>
            <a:ext cx="10244179" cy="5002574"/>
          </a:xfrm>
          <a:prstGeom prst="rect">
            <a:avLst/>
          </a:prstGeom>
          <a:solidFill>
            <a:schemeClr val="accent1"/>
          </a:solidFill>
        </p:spPr>
      </p:pic>
    </p:spTree>
    <p:extLst>
      <p:ext uri="{BB962C8B-B14F-4D97-AF65-F5344CB8AC3E}">
        <p14:creationId xmlns:p14="http://schemas.microsoft.com/office/powerpoint/2010/main" val="129699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5BA3-EE81-4355-BA37-ED3A5D801CB0}"/>
              </a:ext>
            </a:extLst>
          </p:cNvPr>
          <p:cNvSpPr>
            <a:spLocks noGrp="1"/>
          </p:cNvSpPr>
          <p:nvPr>
            <p:ph type="title"/>
          </p:nvPr>
        </p:nvSpPr>
        <p:spPr>
          <a:xfrm>
            <a:off x="0" y="0"/>
            <a:ext cx="12192000" cy="975360"/>
          </a:xfrm>
          <a:solidFill>
            <a:schemeClr val="accent5">
              <a:lumMod val="60000"/>
              <a:lumOff val="40000"/>
            </a:schemeClr>
          </a:solidFill>
        </p:spPr>
        <p:txBody>
          <a:bodyPr>
            <a:normAutofit/>
          </a:bodyPr>
          <a:lstStyle/>
          <a:p>
            <a:pPr algn="ctr"/>
            <a:r>
              <a:rPr lang="en-US" sz="5000" dirty="0">
                <a:effectLst>
                  <a:outerShdw blurRad="38100" dist="38100" dir="2700000" algn="tl">
                    <a:srgbClr val="000000">
                      <a:alpha val="43137"/>
                    </a:srgbClr>
                  </a:outerShdw>
                </a:effectLst>
              </a:rPr>
              <a:t>Relational Schema</a:t>
            </a:r>
          </a:p>
        </p:txBody>
      </p:sp>
      <p:pic>
        <p:nvPicPr>
          <p:cNvPr id="5" name="Picture 4">
            <a:extLst>
              <a:ext uri="{FF2B5EF4-FFF2-40B4-BE49-F238E27FC236}">
                <a16:creationId xmlns:a16="http://schemas.microsoft.com/office/drawing/2014/main" id="{DA661507-75F1-4243-9358-ABFACB2C4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710" y="1376362"/>
            <a:ext cx="9595945" cy="4950866"/>
          </a:xfrm>
          <a:prstGeom prst="rect">
            <a:avLst/>
          </a:prstGeom>
        </p:spPr>
      </p:pic>
    </p:spTree>
    <p:extLst>
      <p:ext uri="{BB962C8B-B14F-4D97-AF65-F5344CB8AC3E}">
        <p14:creationId xmlns:p14="http://schemas.microsoft.com/office/powerpoint/2010/main" val="2345738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80218-BAA0-4F21-8284-19698E0834E7}"/>
              </a:ext>
            </a:extLst>
          </p:cNvPr>
          <p:cNvSpPr>
            <a:spLocks noGrp="1"/>
          </p:cNvSpPr>
          <p:nvPr>
            <p:ph type="title"/>
          </p:nvPr>
        </p:nvSpPr>
        <p:spPr/>
        <p:txBody>
          <a:bodyPr>
            <a:normAutofit/>
          </a:bodyPr>
          <a:lstStyle/>
          <a:p>
            <a:r>
              <a:rPr lang="en-US" sz="5000" dirty="0">
                <a:ln w="0"/>
              </a:rPr>
              <a:t>Normalising The Dataset</a:t>
            </a:r>
          </a:p>
        </p:txBody>
      </p:sp>
      <p:sp>
        <p:nvSpPr>
          <p:cNvPr id="3" name="Text Placeholder 2">
            <a:extLst>
              <a:ext uri="{FF2B5EF4-FFF2-40B4-BE49-F238E27FC236}">
                <a16:creationId xmlns:a16="http://schemas.microsoft.com/office/drawing/2014/main" id="{B435BA74-93ED-4A0C-8C9B-8D69DD357701}"/>
              </a:ext>
            </a:extLst>
          </p:cNvPr>
          <p:cNvSpPr>
            <a:spLocks noGrp="1"/>
          </p:cNvSpPr>
          <p:nvPr>
            <p:ph type="body" idx="1"/>
          </p:nvPr>
        </p:nvSpPr>
        <p:spPr>
          <a:xfrm>
            <a:off x="839788" y="1681163"/>
            <a:ext cx="5157787" cy="472757"/>
          </a:xfrm>
        </p:spPr>
        <p:txBody>
          <a:bodyPr>
            <a:normAutofit lnSpcReduction="10000"/>
          </a:bodyPr>
          <a:lstStyle/>
          <a:p>
            <a:r>
              <a:rPr lang="en-US" sz="2800" dirty="0"/>
              <a:t>Master sheet</a:t>
            </a:r>
          </a:p>
        </p:txBody>
      </p:sp>
      <p:sp>
        <p:nvSpPr>
          <p:cNvPr id="5" name="Text Placeholder 4">
            <a:extLst>
              <a:ext uri="{FF2B5EF4-FFF2-40B4-BE49-F238E27FC236}">
                <a16:creationId xmlns:a16="http://schemas.microsoft.com/office/drawing/2014/main" id="{8C883FB5-EF52-4184-91A1-8AB9F0ADFC52}"/>
              </a:ext>
            </a:extLst>
          </p:cNvPr>
          <p:cNvSpPr>
            <a:spLocks noGrp="1"/>
          </p:cNvSpPr>
          <p:nvPr>
            <p:ph type="body" sz="quarter" idx="3"/>
          </p:nvPr>
        </p:nvSpPr>
        <p:spPr/>
        <p:txBody>
          <a:bodyPr>
            <a:normAutofit lnSpcReduction="10000"/>
          </a:bodyPr>
          <a:lstStyle/>
          <a:p>
            <a:r>
              <a:rPr lang="en-US" sz="2800" dirty="0"/>
              <a:t>Split data from Master sheet into Merchant Table </a:t>
            </a:r>
          </a:p>
        </p:txBody>
      </p:sp>
      <p:pic>
        <p:nvPicPr>
          <p:cNvPr id="14" name="Content Placeholder 13">
            <a:extLst>
              <a:ext uri="{FF2B5EF4-FFF2-40B4-BE49-F238E27FC236}">
                <a16:creationId xmlns:a16="http://schemas.microsoft.com/office/drawing/2014/main" id="{E87C2FB1-0BF8-4CF8-A925-AFBB7C486DDA}"/>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r="48349" b="4660"/>
          <a:stretch/>
        </p:blipFill>
        <p:spPr>
          <a:xfrm>
            <a:off x="6172200" y="2499282"/>
            <a:ext cx="5013960" cy="3684588"/>
          </a:xfrm>
        </p:spPr>
      </p:pic>
      <p:pic>
        <p:nvPicPr>
          <p:cNvPr id="12" name="Content Placeholder 11">
            <a:extLst>
              <a:ext uri="{FF2B5EF4-FFF2-40B4-BE49-F238E27FC236}">
                <a16:creationId xmlns:a16="http://schemas.microsoft.com/office/drawing/2014/main" id="{59CAFDAD-FF8B-4822-9DA0-9D71F0A86DD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4423"/>
          <a:stretch/>
        </p:blipFill>
        <p:spPr>
          <a:xfrm>
            <a:off x="839788" y="2505076"/>
            <a:ext cx="5157787" cy="3684588"/>
          </a:xfrm>
        </p:spPr>
      </p:pic>
    </p:spTree>
    <p:extLst>
      <p:ext uri="{BB962C8B-B14F-4D97-AF65-F5344CB8AC3E}">
        <p14:creationId xmlns:p14="http://schemas.microsoft.com/office/powerpoint/2010/main" val="340665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D039-62BE-4ECC-AAA0-690AF471A060}"/>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3" name="Content Placeholder 2">
            <a:extLst>
              <a:ext uri="{FF2B5EF4-FFF2-40B4-BE49-F238E27FC236}">
                <a16:creationId xmlns:a16="http://schemas.microsoft.com/office/drawing/2014/main" id="{8573AD19-9B19-41FB-B8CA-86130F480D9D}"/>
              </a:ext>
            </a:extLst>
          </p:cNvPr>
          <p:cNvSpPr>
            <a:spLocks noGrp="1"/>
          </p:cNvSpPr>
          <p:nvPr>
            <p:ph idx="1"/>
          </p:nvPr>
        </p:nvSpPr>
        <p:spPr>
          <a:xfrm>
            <a:off x="838200" y="1690688"/>
            <a:ext cx="10515600" cy="4486275"/>
          </a:xfrm>
        </p:spPr>
        <p:txBody>
          <a:bodyPr/>
          <a:lstStyle/>
          <a:p>
            <a:pPr marL="0" indent="0">
              <a:buNone/>
            </a:pPr>
            <a:r>
              <a:rPr lang="en-US" dirty="0"/>
              <a:t>Checking duplicate data, found 207 row duplicate</a:t>
            </a:r>
          </a:p>
          <a:p>
            <a:endParaRPr lang="en-US" dirty="0"/>
          </a:p>
          <a:p>
            <a:r>
              <a:rPr lang="en-US" dirty="0"/>
              <a:t> </a:t>
            </a:r>
          </a:p>
        </p:txBody>
      </p:sp>
      <p:pic>
        <p:nvPicPr>
          <p:cNvPr id="5" name="Picture 4">
            <a:extLst>
              <a:ext uri="{FF2B5EF4-FFF2-40B4-BE49-F238E27FC236}">
                <a16:creationId xmlns:a16="http://schemas.microsoft.com/office/drawing/2014/main" id="{88C4537C-1CD8-4BBF-A641-CC30192B0CC8}"/>
              </a:ext>
            </a:extLst>
          </p:cNvPr>
          <p:cNvPicPr>
            <a:picLocks noChangeAspect="1"/>
          </p:cNvPicPr>
          <p:nvPr/>
        </p:nvPicPr>
        <p:blipFill rotWithShape="1">
          <a:blip r:embed="rId2">
            <a:extLst>
              <a:ext uri="{28A0092B-C50C-407E-A947-70E740481C1C}">
                <a14:useLocalDpi xmlns:a14="http://schemas.microsoft.com/office/drawing/2010/main" val="0"/>
              </a:ext>
            </a:extLst>
          </a:blip>
          <a:srcRect l="22010" t="16432" b="10346"/>
          <a:stretch/>
        </p:blipFill>
        <p:spPr>
          <a:xfrm>
            <a:off x="838200" y="2398713"/>
            <a:ext cx="8305801" cy="3778250"/>
          </a:xfrm>
          <a:prstGeom prst="rect">
            <a:avLst/>
          </a:prstGeom>
        </p:spPr>
      </p:pic>
    </p:spTree>
    <p:extLst>
      <p:ext uri="{BB962C8B-B14F-4D97-AF65-F5344CB8AC3E}">
        <p14:creationId xmlns:p14="http://schemas.microsoft.com/office/powerpoint/2010/main" val="166785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99EA49-7EC7-4E51-93BD-64649B71C9DC}"/>
              </a:ext>
            </a:extLst>
          </p:cNvPr>
          <p:cNvSpPr>
            <a:spLocks noGrp="1"/>
          </p:cNvSpPr>
          <p:nvPr>
            <p:ph type="title"/>
          </p:nvPr>
        </p:nvSpPr>
        <p:spPr/>
        <p:txBody>
          <a:bodyPr>
            <a:normAutofit/>
          </a:bodyPr>
          <a:lstStyle/>
          <a:p>
            <a:r>
              <a:rPr lang="en-US" sz="5000" b="1" dirty="0">
                <a:ln w="13462">
                  <a:solidFill>
                    <a:schemeClr val="bg1"/>
                  </a:solidFill>
                  <a:prstDash val="solid"/>
                </a:ln>
                <a:solidFill>
                  <a:schemeClr val="tx1">
                    <a:lumMod val="85000"/>
                    <a:lumOff val="15000"/>
                  </a:schemeClr>
                </a:solidFill>
              </a:rPr>
              <a:t>Data Cleaning</a:t>
            </a:r>
          </a:p>
        </p:txBody>
      </p:sp>
      <p:sp>
        <p:nvSpPr>
          <p:cNvPr id="8" name="Content Placeholder 7">
            <a:extLst>
              <a:ext uri="{FF2B5EF4-FFF2-40B4-BE49-F238E27FC236}">
                <a16:creationId xmlns:a16="http://schemas.microsoft.com/office/drawing/2014/main" id="{587D30B0-E5AB-4146-BB00-5F93FAE970D1}"/>
              </a:ext>
            </a:extLst>
          </p:cNvPr>
          <p:cNvSpPr>
            <a:spLocks noGrp="1"/>
          </p:cNvSpPr>
          <p:nvPr>
            <p:ph idx="1"/>
          </p:nvPr>
        </p:nvSpPr>
        <p:spPr>
          <a:xfrm>
            <a:off x="838200" y="1685926"/>
            <a:ext cx="10515600" cy="4491038"/>
          </a:xfrm>
        </p:spPr>
        <p:txBody>
          <a:bodyPr/>
          <a:lstStyle/>
          <a:p>
            <a:pPr marL="0" indent="0">
              <a:buNone/>
            </a:pPr>
            <a:r>
              <a:rPr lang="en-US" dirty="0"/>
              <a:t>Remove duplicate data</a:t>
            </a:r>
          </a:p>
          <a:p>
            <a:endParaRPr lang="en-US" dirty="0"/>
          </a:p>
        </p:txBody>
      </p:sp>
      <p:sp>
        <p:nvSpPr>
          <p:cNvPr id="2" name="Rectangle 1">
            <a:extLst>
              <a:ext uri="{FF2B5EF4-FFF2-40B4-BE49-F238E27FC236}">
                <a16:creationId xmlns:a16="http://schemas.microsoft.com/office/drawing/2014/main" id="{F82E837D-1D8A-424D-B84B-1CDE4A191A8C}"/>
              </a:ext>
            </a:extLst>
          </p:cNvPr>
          <p:cNvSpPr/>
          <p:nvPr/>
        </p:nvSpPr>
        <p:spPr>
          <a:xfrm>
            <a:off x="1323975" y="4371975"/>
            <a:ext cx="1152525" cy="800100"/>
          </a:xfrm>
          <a:prstGeom prst="rect">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CD3574A-B417-4043-9C26-9878E2602F32}"/>
              </a:ext>
            </a:extLst>
          </p:cNvPr>
          <p:cNvPicPr>
            <a:picLocks noChangeAspect="1"/>
          </p:cNvPicPr>
          <p:nvPr/>
        </p:nvPicPr>
        <p:blipFill rotWithShape="1">
          <a:blip r:embed="rId2">
            <a:extLst>
              <a:ext uri="{28A0092B-C50C-407E-A947-70E740481C1C}">
                <a14:useLocalDpi xmlns:a14="http://schemas.microsoft.com/office/drawing/2010/main" val="0"/>
              </a:ext>
            </a:extLst>
          </a:blip>
          <a:srcRect t="15443" b="9019"/>
          <a:stretch/>
        </p:blipFill>
        <p:spPr>
          <a:xfrm>
            <a:off x="838200" y="2387600"/>
            <a:ext cx="10515600" cy="4033520"/>
          </a:xfrm>
          <a:prstGeom prst="rect">
            <a:avLst/>
          </a:prstGeom>
        </p:spPr>
      </p:pic>
      <p:sp>
        <p:nvSpPr>
          <p:cNvPr id="3" name="TextBox 2">
            <a:extLst>
              <a:ext uri="{FF2B5EF4-FFF2-40B4-BE49-F238E27FC236}">
                <a16:creationId xmlns:a16="http://schemas.microsoft.com/office/drawing/2014/main" id="{C146EB39-ACC0-4B46-9D90-55AA2AF6EF4E}"/>
              </a:ext>
            </a:extLst>
          </p:cNvPr>
          <p:cNvSpPr txBox="1"/>
          <p:nvPr/>
        </p:nvSpPr>
        <p:spPr>
          <a:xfrm>
            <a:off x="1323975" y="4175760"/>
            <a:ext cx="1152525" cy="996315"/>
          </a:xfrm>
          <a:prstGeom prst="rect">
            <a:avLst/>
          </a:prstGeom>
          <a:noFill/>
          <a:ln>
            <a:solidFill>
              <a:schemeClr val="accent2">
                <a:lumMod val="75000"/>
              </a:schemeClr>
            </a:solidFill>
          </a:ln>
        </p:spPr>
        <p:txBody>
          <a:bodyPr vert="eaVert" wrap="square" rtlCol="0">
            <a:spAutoFit/>
          </a:bodyPr>
          <a:lstStyle/>
          <a:p>
            <a:endParaRPr lang="en-US" dirty="0"/>
          </a:p>
        </p:txBody>
      </p:sp>
    </p:spTree>
    <p:extLst>
      <p:ext uri="{BB962C8B-B14F-4D97-AF65-F5344CB8AC3E}">
        <p14:creationId xmlns:p14="http://schemas.microsoft.com/office/powerpoint/2010/main" val="307844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1231</TotalTime>
  <Words>670</Words>
  <Application>Microsoft Office PowerPoint</Application>
  <PresentationFormat>Widescreen</PresentationFormat>
  <Paragraphs>88</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Consolas</vt:lpstr>
      <vt:lpstr>Office Theme</vt:lpstr>
      <vt:lpstr>E-Commerce Clothing Sales Analysis  </vt:lpstr>
      <vt:lpstr>INTRODUCTION</vt:lpstr>
      <vt:lpstr>Objective</vt:lpstr>
      <vt:lpstr>Source of Dataset</vt:lpstr>
      <vt:lpstr>Entity Relationship Diagram</vt:lpstr>
      <vt:lpstr>Relational Schema</vt:lpstr>
      <vt:lpstr>Normalising The Dataset</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Analysis</vt:lpstr>
      <vt:lpstr>Data Analysis</vt:lpstr>
      <vt:lpstr>Data Analysis</vt:lpstr>
      <vt:lpstr>Data Analysis</vt:lpstr>
      <vt:lpstr>Data Analysis</vt:lpstr>
      <vt:lpstr>Data Analysis</vt:lpstr>
      <vt:lpstr>Data Analysis</vt:lpstr>
      <vt:lpstr>Data Analysis</vt:lpstr>
      <vt:lpstr>Conclusion</vt:lpstr>
      <vt:lpstr>Recommendation</vt:lpstr>
      <vt:lpstr>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 Hsia Lee</dc:creator>
  <cp:lastModifiedBy>Chai Hsia Lee</cp:lastModifiedBy>
  <cp:revision>34</cp:revision>
  <dcterms:created xsi:type="dcterms:W3CDTF">2022-04-06T16:49:20Z</dcterms:created>
  <dcterms:modified xsi:type="dcterms:W3CDTF">2022-08-19T02:35:39Z</dcterms:modified>
</cp:coreProperties>
</file>